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70" r:id="rId13"/>
    <p:sldId id="268" r:id="rId14"/>
    <p:sldId id="294" r:id="rId15"/>
    <p:sldId id="274" r:id="rId16"/>
    <p:sldId id="275" r:id="rId17"/>
    <p:sldId id="279" r:id="rId18"/>
    <p:sldId id="280" r:id="rId19"/>
    <p:sldId id="295" r:id="rId20"/>
    <p:sldId id="281" r:id="rId21"/>
    <p:sldId id="276" r:id="rId22"/>
    <p:sldId id="292" r:id="rId23"/>
    <p:sldId id="286" r:id="rId24"/>
    <p:sldId id="293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Serviços atendidos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Planilha1!$E$5:$E$26</c:f>
              <c:numCache>
                <c:formatCode>mmm\-yy</c:formatCode>
                <c:ptCount val="22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  <c:pt idx="3">
                  <c:v>44652</c:v>
                </c:pt>
                <c:pt idx="4">
                  <c:v>44682</c:v>
                </c:pt>
                <c:pt idx="5">
                  <c:v>44713</c:v>
                </c:pt>
                <c:pt idx="6">
                  <c:v>44743</c:v>
                </c:pt>
                <c:pt idx="7">
                  <c:v>44774</c:v>
                </c:pt>
                <c:pt idx="8">
                  <c:v>44805</c:v>
                </c:pt>
                <c:pt idx="9">
                  <c:v>44835</c:v>
                </c:pt>
                <c:pt idx="10">
                  <c:v>44866</c:v>
                </c:pt>
                <c:pt idx="11">
                  <c:v>44896</c:v>
                </c:pt>
                <c:pt idx="12">
                  <c:v>44927</c:v>
                </c:pt>
                <c:pt idx="13">
                  <c:v>44958</c:v>
                </c:pt>
                <c:pt idx="14">
                  <c:v>44986</c:v>
                </c:pt>
                <c:pt idx="15">
                  <c:v>45017</c:v>
                </c:pt>
                <c:pt idx="16">
                  <c:v>45047</c:v>
                </c:pt>
                <c:pt idx="17">
                  <c:v>45078</c:v>
                </c:pt>
                <c:pt idx="18">
                  <c:v>45108</c:v>
                </c:pt>
                <c:pt idx="19">
                  <c:v>45139</c:v>
                </c:pt>
                <c:pt idx="20">
                  <c:v>45170</c:v>
                </c:pt>
                <c:pt idx="21">
                  <c:v>45200</c:v>
                </c:pt>
              </c:numCache>
            </c:numRef>
          </c:cat>
          <c:val>
            <c:numRef>
              <c:f>Planilha1!$F$5:$F$26</c:f>
              <c:numCache>
                <c:formatCode>General</c:formatCode>
                <c:ptCount val="22"/>
                <c:pt idx="0">
                  <c:v>1094</c:v>
                </c:pt>
                <c:pt idx="1">
                  <c:v>1031</c:v>
                </c:pt>
                <c:pt idx="2">
                  <c:v>1078</c:v>
                </c:pt>
                <c:pt idx="3">
                  <c:v>1219</c:v>
                </c:pt>
                <c:pt idx="4">
                  <c:v>1074</c:v>
                </c:pt>
                <c:pt idx="5">
                  <c:v>1317</c:v>
                </c:pt>
                <c:pt idx="6">
                  <c:v>1133</c:v>
                </c:pt>
                <c:pt idx="7">
                  <c:v>1232</c:v>
                </c:pt>
                <c:pt idx="8">
                  <c:v>1242</c:v>
                </c:pt>
                <c:pt idx="9">
                  <c:v>1355</c:v>
                </c:pt>
                <c:pt idx="10">
                  <c:v>1334</c:v>
                </c:pt>
                <c:pt idx="11">
                  <c:v>1143</c:v>
                </c:pt>
                <c:pt idx="12">
                  <c:v>1326</c:v>
                </c:pt>
                <c:pt idx="13">
                  <c:v>1235</c:v>
                </c:pt>
                <c:pt idx="14">
                  <c:v>1321</c:v>
                </c:pt>
                <c:pt idx="15">
                  <c:v>1351</c:v>
                </c:pt>
                <c:pt idx="16">
                  <c:v>1192</c:v>
                </c:pt>
                <c:pt idx="17">
                  <c:v>1393</c:v>
                </c:pt>
                <c:pt idx="18">
                  <c:v>1377</c:v>
                </c:pt>
                <c:pt idx="19">
                  <c:v>1482</c:v>
                </c:pt>
                <c:pt idx="20">
                  <c:v>1605</c:v>
                </c:pt>
                <c:pt idx="21">
                  <c:v>1206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A70-4E5F-BC01-6728B7A71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8899656"/>
        <c:axId val="308898480"/>
      </c:lineChart>
      <c:dateAx>
        <c:axId val="30889965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08898480"/>
        <c:crosses val="autoZero"/>
        <c:auto val="1"/>
        <c:lblOffset val="100"/>
        <c:baseTimeUnit val="months"/>
      </c:dateAx>
      <c:valAx>
        <c:axId val="308898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08899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ECBE1-E17E-4B5D-8CDE-93595E20298D}" type="datetimeFigureOut">
              <a:rPr lang="pt-BR" smtClean="0"/>
              <a:t>10/11/2023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2CECA-6504-4A07-BD08-4B8D495658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091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7241-EBA6-4FCA-9B36-9F947ED1F840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648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494E-0AF9-45A7-994C-93C541E3060E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45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AEA61-ACC5-4FE7-A572-7F4BF4D4A2F3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8900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67DB-4114-4CD2-A43B-3E171E9488BE}" type="datetime1">
              <a:rPr lang="pt-BR" smtClean="0"/>
              <a:t>10/11/2023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4640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E8B8-AEBD-4680-8B46-68681BAED664}" type="datetime1">
              <a:rPr lang="pt-BR" smtClean="0"/>
              <a:t>10/11/2023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7686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2526-C213-4A55-AFC1-79239AE1F517}" type="datetime1">
              <a:rPr lang="pt-BR" smtClean="0"/>
              <a:t>10/11/2023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130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D047-023A-4950-ABE9-7134A7164C57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4026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032C-E927-47E5-B509-0FCA0DB27B72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846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148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91B27-A7C8-48C1-83B0-E93C971DBBC1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29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AC476-423A-4A1E-9C69-827FAB21BC8A}" type="datetime1">
              <a:rPr lang="pt-BR" smtClean="0"/>
              <a:t>10/11/2023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44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28C3-4838-4428-9AF1-8873EB5F95F3}" type="datetime1">
              <a:rPr lang="pt-BR" smtClean="0"/>
              <a:t>10/11/2023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1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718B-6C6E-4DBA-AC86-8DE1B358F603}" type="datetime1">
              <a:rPr lang="pt-BR" smtClean="0"/>
              <a:t>10/11/2023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6332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2E0CA-9941-4E8B-AA7F-F1646AC08E6A}" type="datetime1">
              <a:rPr lang="pt-BR" smtClean="0"/>
              <a:t>10/11/2023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796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10A4-5850-4A7A-B6A9-892B85D7772D}" type="datetime1">
              <a:rPr lang="pt-BR" smtClean="0"/>
              <a:t>10/11/2023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122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43FD-DA73-4E18-A268-51DEC86C3CFC}" type="datetime1">
              <a:rPr lang="pt-BR" smtClean="0"/>
              <a:t>10/11/2023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650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31469" y="77236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cap="none" spc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fld id="{2487F946-5ACF-4467-9A51-7399487B02B0}" type="datetime1">
              <a:rPr lang="pt-BR" smtClean="0"/>
              <a:t>10/11/2023</a:t>
            </a:fld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D36D670-65B6-46DE-AE5D-6B0F57487B9E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6B307B1A-4428-C9A0-CAF8-C53A337ABD0F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1290" y="6130715"/>
            <a:ext cx="1898071" cy="62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59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9" r:id="rId1"/>
    <p:sldLayoutId id="2147484290" r:id="rId2"/>
    <p:sldLayoutId id="2147484291" r:id="rId3"/>
    <p:sldLayoutId id="2147484292" r:id="rId4"/>
    <p:sldLayoutId id="2147484293" r:id="rId5"/>
    <p:sldLayoutId id="2147484294" r:id="rId6"/>
    <p:sldLayoutId id="2147484295" r:id="rId7"/>
    <p:sldLayoutId id="2147484296" r:id="rId8"/>
    <p:sldLayoutId id="2147484297" r:id="rId9"/>
    <p:sldLayoutId id="2147484298" r:id="rId10"/>
    <p:sldLayoutId id="2147484299" r:id="rId11"/>
    <p:sldLayoutId id="2147484300" r:id="rId12"/>
    <p:sldLayoutId id="2147484301" r:id="rId13"/>
    <p:sldLayoutId id="2147484302" r:id="rId14"/>
    <p:sldLayoutId id="2147484303" r:id="rId15"/>
    <p:sldLayoutId id="2147484304" r:id="rId16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3CD490C-5F50-BDB5-C9C0-6ADBA2803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5366" y="3786781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>
                <a:latin typeface="Segoe UI Variable Text" pitchFamily="2" charset="0"/>
              </a:rPr>
              <a:t>Prestação de contas do andamento da Gestão</a:t>
            </a:r>
            <a:br>
              <a:rPr lang="pt-BR" sz="2400" b="1" dirty="0">
                <a:latin typeface="Segoe UI Variable Text" pitchFamily="2" charset="0"/>
              </a:rPr>
            </a:br>
            <a:r>
              <a:rPr lang="pt-BR" sz="2400" b="1" dirty="0">
                <a:latin typeface="Segoe UI Variable Text" pitchFamily="2" charset="0"/>
              </a:rPr>
              <a:t>Serviço Autônomo de Água e Esgoto – SAAE Salto</a:t>
            </a:r>
            <a:br>
              <a:rPr lang="pt-BR" sz="2400" b="1" dirty="0">
                <a:latin typeface="Segoe UI Variable Text" pitchFamily="2" charset="0"/>
              </a:rPr>
            </a:br>
            <a:r>
              <a:rPr lang="pt-BR" sz="1600" b="1" dirty="0">
                <a:latin typeface="Segoe UI Variable Text" pitchFamily="2" charset="0"/>
              </a:rPr>
              <a:t>(Em atendimento Ao Art. 73, §4º da Lei Orgânica do Município)</a:t>
            </a:r>
            <a:endParaRPr lang="pt-BR" sz="2400" b="1" dirty="0">
              <a:latin typeface="Segoe UI Variable Text" pitchFamily="2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72CADDC0-2D2C-D5E6-1BBA-D110F19A0C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834" y="1518568"/>
            <a:ext cx="6165799" cy="2025929"/>
          </a:xfrm>
          <a:prstGeom prst="rect">
            <a:avLst/>
          </a:prstGeom>
        </p:spPr>
      </p:pic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7A31BD5-016F-ACD6-DC78-EF1DD4914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C005-35D8-4CB8-983A-59659CFB6134}" type="datetime1">
              <a:rPr lang="pt-BR" smtClean="0"/>
              <a:t>10/11/2023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947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Serviços atendidos</a:t>
            </a:r>
            <a:br>
              <a:rPr lang="pt-BR" dirty="0"/>
            </a:br>
            <a:r>
              <a:rPr lang="pt-BR" dirty="0"/>
              <a:t>Reparos – Rede de Água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BAE6E68B-27AA-5DF1-C869-60DE8D05A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134978"/>
              </p:ext>
            </p:extLst>
          </p:nvPr>
        </p:nvGraphicFramePr>
        <p:xfrm>
          <a:off x="3752850" y="1905000"/>
          <a:ext cx="4067508" cy="4047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3288">
                  <a:extLst>
                    <a:ext uri="{9D8B030D-6E8A-4147-A177-3AD203B41FA5}">
                      <a16:colId xmlns:a16="http://schemas.microsoft.com/office/drawing/2014/main" xmlns="" val="1189875334"/>
                    </a:ext>
                  </a:extLst>
                </a:gridCol>
                <a:gridCol w="947110">
                  <a:extLst>
                    <a:ext uri="{9D8B030D-6E8A-4147-A177-3AD203B41FA5}">
                      <a16:colId xmlns:a16="http://schemas.microsoft.com/office/drawing/2014/main" xmlns="" val="2794199013"/>
                    </a:ext>
                  </a:extLst>
                </a:gridCol>
                <a:gridCol w="947110">
                  <a:extLst>
                    <a:ext uri="{9D8B030D-6E8A-4147-A177-3AD203B41FA5}">
                      <a16:colId xmlns:a16="http://schemas.microsoft.com/office/drawing/2014/main" xmlns="" val="739659487"/>
                    </a:ext>
                  </a:extLst>
                </a:gridCol>
              </a:tblGrid>
              <a:tr h="22919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Descrição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0984067"/>
                  </a:ext>
                </a:extLst>
              </a:tr>
              <a:tr h="44858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Conserto de vazamento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20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6141536"/>
                  </a:ext>
                </a:extLst>
              </a:tr>
              <a:tr h="44858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Serviço de água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120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0618815"/>
                  </a:ext>
                </a:extLst>
              </a:tr>
              <a:tr h="44858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Vazamento Adutora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4410258"/>
                  </a:ext>
                </a:extLst>
              </a:tr>
              <a:tr h="44858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Vazamento Cavalete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1933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8358784"/>
                  </a:ext>
                </a:extLst>
              </a:tr>
              <a:tr h="44858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Vazamento Hidrômetro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172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74955"/>
                  </a:ext>
                </a:extLst>
              </a:tr>
              <a:tr h="44858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Vazamento na rua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615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8000391"/>
                  </a:ext>
                </a:extLst>
              </a:tr>
              <a:tr h="44858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Vazamento passeio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621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9963231"/>
                  </a:ext>
                </a:extLst>
              </a:tr>
              <a:tr h="44858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Vazamento ramal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61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5292442"/>
                  </a:ext>
                </a:extLst>
              </a:tr>
              <a:tr h="229190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3546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2456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31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Serviços atendidos</a:t>
            </a:r>
            <a:br>
              <a:rPr lang="pt-BR" dirty="0"/>
            </a:br>
            <a:r>
              <a:rPr lang="pt-BR" dirty="0"/>
              <a:t>Reparos – Rede de Esgoto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ACEFD125-FE96-07E8-D970-AA6B8BE7D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096532"/>
              </p:ext>
            </p:extLst>
          </p:nvPr>
        </p:nvGraphicFramePr>
        <p:xfrm>
          <a:off x="3630860" y="2081478"/>
          <a:ext cx="4930279" cy="3862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5663">
                  <a:extLst>
                    <a:ext uri="{9D8B030D-6E8A-4147-A177-3AD203B41FA5}">
                      <a16:colId xmlns:a16="http://schemas.microsoft.com/office/drawing/2014/main" xmlns="" val="2091297299"/>
                    </a:ext>
                  </a:extLst>
                </a:gridCol>
                <a:gridCol w="767308">
                  <a:extLst>
                    <a:ext uri="{9D8B030D-6E8A-4147-A177-3AD203B41FA5}">
                      <a16:colId xmlns:a16="http://schemas.microsoft.com/office/drawing/2014/main" xmlns="" val="4049630420"/>
                    </a:ext>
                  </a:extLst>
                </a:gridCol>
                <a:gridCol w="767308">
                  <a:extLst>
                    <a:ext uri="{9D8B030D-6E8A-4147-A177-3AD203B41FA5}">
                      <a16:colId xmlns:a16="http://schemas.microsoft.com/office/drawing/2014/main" xmlns="" val="458223739"/>
                    </a:ext>
                  </a:extLst>
                </a:gridCol>
              </a:tblGrid>
              <a:tr h="24531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Descrição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1241472"/>
                  </a:ext>
                </a:extLst>
              </a:tr>
              <a:tr h="48014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Desobstrução de Esgoto - Calçada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324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8195814"/>
                  </a:ext>
                </a:extLst>
              </a:tr>
              <a:tr h="48014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Desobstrução de Esgoto - Interno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32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2574605"/>
                  </a:ext>
                </a:extLst>
              </a:tr>
              <a:tr h="48014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Desobstrução de Esgoto - Rua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1329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2793544"/>
                  </a:ext>
                </a:extLst>
              </a:tr>
              <a:tr h="24531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Serviço de Esgoto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130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8484051"/>
                  </a:ext>
                </a:extLst>
              </a:tr>
              <a:tr h="24531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Vazamento Esgoto - PV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150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0739244"/>
                  </a:ext>
                </a:extLst>
              </a:tr>
              <a:tr h="48014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Vazamento Esgoto - rede coletora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24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2834193"/>
                  </a:ext>
                </a:extLst>
              </a:tr>
              <a:tr h="48014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Vazamento Esgoto - rede interceptora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7961877"/>
                  </a:ext>
                </a:extLst>
              </a:tr>
              <a:tr h="48014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Vazamento Esgoto - rede Ramal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43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3596814"/>
                  </a:ext>
                </a:extLst>
              </a:tr>
              <a:tr h="245314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2034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9767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813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Serviços atendidos</a:t>
            </a:r>
            <a:br>
              <a:rPr lang="pt-BR" dirty="0"/>
            </a:br>
            <a:r>
              <a:rPr lang="pt-BR" dirty="0"/>
              <a:t>Recomposição Asfáltica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EF4C6F6C-7600-E79A-09BB-3BA4BBC305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521850"/>
              </p:ext>
            </p:extLst>
          </p:nvPr>
        </p:nvGraphicFramePr>
        <p:xfrm>
          <a:off x="2844800" y="2642659"/>
          <a:ext cx="6705599" cy="23103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4800">
                  <a:extLst>
                    <a:ext uri="{9D8B030D-6E8A-4147-A177-3AD203B41FA5}">
                      <a16:colId xmlns:a16="http://schemas.microsoft.com/office/drawing/2014/main" xmlns="" val="285735989"/>
                    </a:ext>
                  </a:extLst>
                </a:gridCol>
                <a:gridCol w="2066060">
                  <a:extLst>
                    <a:ext uri="{9D8B030D-6E8A-4147-A177-3AD203B41FA5}">
                      <a16:colId xmlns:a16="http://schemas.microsoft.com/office/drawing/2014/main" xmlns="" val="4158420926"/>
                    </a:ext>
                  </a:extLst>
                </a:gridCol>
                <a:gridCol w="1794739">
                  <a:extLst>
                    <a:ext uri="{9D8B030D-6E8A-4147-A177-3AD203B41FA5}">
                      <a16:colId xmlns:a16="http://schemas.microsoft.com/office/drawing/2014/main" xmlns="" val="302844658"/>
                    </a:ext>
                  </a:extLst>
                </a:gridCol>
              </a:tblGrid>
              <a:tr h="77011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800" b="1" u="none" strike="noStrike" dirty="0">
                          <a:effectLst/>
                          <a:latin typeface="Century Gothic "/>
                        </a:rPr>
                        <a:t>Recomposição Asfáltica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u="none" strike="noStrike" dirty="0">
                          <a:effectLst/>
                          <a:latin typeface="Century Gothic "/>
                        </a:rPr>
                        <a:t>2022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u="none" strike="noStrike" dirty="0">
                          <a:effectLst/>
                          <a:latin typeface="Century Gothic "/>
                        </a:rPr>
                        <a:t>2023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536383"/>
                  </a:ext>
                </a:extLst>
              </a:tr>
              <a:tr h="393464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1" u="none" strike="noStrike" dirty="0">
                          <a:effectLst/>
                          <a:latin typeface="Century Gothic "/>
                        </a:rPr>
                        <a:t>m²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u="none" strike="noStrike" dirty="0">
                          <a:effectLst/>
                          <a:latin typeface="Century Gothic "/>
                        </a:rPr>
                        <a:t>2666,53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u="none" strike="noStrike" dirty="0">
                          <a:effectLst/>
                          <a:latin typeface="Century Gothic "/>
                        </a:rPr>
                        <a:t>3677,04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2575247"/>
                  </a:ext>
                </a:extLst>
              </a:tr>
              <a:tr h="1146764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1" u="none" strike="noStrike" dirty="0">
                          <a:effectLst/>
                          <a:latin typeface="Century Gothic "/>
                        </a:rPr>
                        <a:t>Valor ($)</a:t>
                      </a:r>
                    </a:p>
                    <a:p>
                      <a:pPr algn="r" rtl="0" fontAlgn="b"/>
                      <a:r>
                        <a:rPr lang="pt-BR" sz="1800" b="1" u="none" strike="noStrike" dirty="0">
                          <a:effectLst/>
                          <a:latin typeface="Century Gothic 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u="none" strike="noStrike" dirty="0">
                          <a:effectLst/>
                          <a:latin typeface="Century Gothic "/>
                        </a:rPr>
                        <a:t> R$ 272.968,49 </a:t>
                      </a:r>
                    </a:p>
                    <a:p>
                      <a:pPr algn="ctr" rtl="0" fontAlgn="b"/>
                      <a:r>
                        <a:rPr lang="pt-BR" sz="1800" b="1" u="none" strike="noStrike" dirty="0">
                          <a:effectLst/>
                          <a:latin typeface="Century Gothic 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1" u="none" strike="noStrike" dirty="0">
                          <a:effectLst/>
                          <a:latin typeface="Century Gothic "/>
                        </a:rPr>
                        <a:t> R$ 450.044,53 </a:t>
                      </a:r>
                    </a:p>
                    <a:p>
                      <a:pPr algn="ctr" rtl="0" fontAlgn="b"/>
                      <a:r>
                        <a:rPr lang="pt-BR" sz="1800" b="1" u="none" strike="noStrike" dirty="0">
                          <a:effectLst/>
                          <a:latin typeface="Century Gothic 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4298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750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Financeiro</a:t>
            </a:r>
            <a:br>
              <a:rPr lang="pt-BR" dirty="0"/>
            </a:br>
            <a:r>
              <a:rPr lang="pt-BR" dirty="0"/>
              <a:t>Arrecadação contas de água e esgoto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DB8195A8-30FA-7473-0321-C9002B9A0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026173"/>
              </p:ext>
            </p:extLst>
          </p:nvPr>
        </p:nvGraphicFramePr>
        <p:xfrm>
          <a:off x="1350701" y="2301612"/>
          <a:ext cx="4855366" cy="2130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8849">
                  <a:extLst>
                    <a:ext uri="{9D8B030D-6E8A-4147-A177-3AD203B41FA5}">
                      <a16:colId xmlns:a16="http://schemas.microsoft.com/office/drawing/2014/main" xmlns="" val="3523940975"/>
                    </a:ext>
                  </a:extLst>
                </a:gridCol>
                <a:gridCol w="1758156">
                  <a:extLst>
                    <a:ext uri="{9D8B030D-6E8A-4147-A177-3AD203B41FA5}">
                      <a16:colId xmlns:a16="http://schemas.microsoft.com/office/drawing/2014/main" xmlns="" val="2276428657"/>
                    </a:ext>
                  </a:extLst>
                </a:gridCol>
                <a:gridCol w="688361">
                  <a:extLst>
                    <a:ext uri="{9D8B030D-6E8A-4147-A177-3AD203B41FA5}">
                      <a16:colId xmlns:a16="http://schemas.microsoft.com/office/drawing/2014/main" xmlns="" val="3424918791"/>
                    </a:ext>
                  </a:extLst>
                </a:gridCol>
              </a:tblGrid>
              <a:tr h="23677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Arrecadação 2022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2609575"/>
                  </a:ext>
                </a:extLst>
              </a:tr>
              <a:tr h="23677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Volume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                 6.859.131 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 m³ 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5588592"/>
                  </a:ext>
                </a:extLst>
              </a:tr>
              <a:tr h="23677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Faturamento Total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 R$   63.630.766,69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0040127"/>
                  </a:ext>
                </a:extLst>
              </a:tr>
              <a:tr h="23677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Valor Sanesalto Contratual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 R$   30.553.977,48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48,02%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7415186"/>
                  </a:ext>
                </a:extLst>
              </a:tr>
              <a:tr h="23677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Faturamento Líquido SAAE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 R$   33.076.789,21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51,98%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8845213"/>
                  </a:ext>
                </a:extLst>
              </a:tr>
              <a:tr h="23677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Arrecadação Total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 R$   57.826.827,23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0179941"/>
                  </a:ext>
                </a:extLst>
              </a:tr>
              <a:tr h="23677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Apropriação </a:t>
                      </a:r>
                      <a:r>
                        <a:rPr lang="pt-BR" sz="1400" u="none" strike="noStrike" dirty="0" err="1">
                          <a:effectLst/>
                          <a:latin typeface="Century Gothic "/>
                        </a:rPr>
                        <a:t>Sanesalto</a:t>
                      </a:r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 (*)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 R$   29.488.038,74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50,99%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1034346"/>
                  </a:ext>
                </a:extLst>
              </a:tr>
              <a:tr h="23677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Apropriação SAAE (*)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 R$   27.346.294,18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47,29%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1768326"/>
                  </a:ext>
                </a:extLst>
              </a:tr>
              <a:tr h="23677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Encargos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 R$         992.494,32 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1,72%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9057575"/>
                  </a:ext>
                </a:extLst>
              </a:tr>
            </a:tbl>
          </a:graphicData>
        </a:graphic>
      </p:graphicFrame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6DEF7E2F-D3FE-B693-3338-AC6B488C8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120" y="2301609"/>
            <a:ext cx="4772025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8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Financeiro</a:t>
            </a:r>
            <a:br>
              <a:rPr lang="pt-BR" dirty="0"/>
            </a:br>
            <a:r>
              <a:rPr lang="pt-BR" dirty="0"/>
              <a:t>Dívida Ativa</a:t>
            </a:r>
          </a:p>
        </p:txBody>
      </p:sp>
      <p:graphicFrame>
        <p:nvGraphicFramePr>
          <p:cNvPr id="2" name="Espaço Reservado para Conteúdo 2">
            <a:extLst>
              <a:ext uri="{FF2B5EF4-FFF2-40B4-BE49-F238E27FC236}">
                <a16:creationId xmlns:a16="http://schemas.microsoft.com/office/drawing/2014/main" xmlns="" id="{E6498A32-8934-B04C-E2C7-A7600FF2C3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237874"/>
              </p:ext>
            </p:extLst>
          </p:nvPr>
        </p:nvGraphicFramePr>
        <p:xfrm>
          <a:off x="2904339" y="2263248"/>
          <a:ext cx="6620388" cy="26174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09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50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743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74238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Execução Fiscal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23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Distribuição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Nº de usuários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Valor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23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2020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39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800" u="none" strike="noStrike" dirty="0">
                          <a:effectLst/>
                        </a:rPr>
                        <a:t> R$  1.667.100,96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23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2021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35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800" u="none" strike="noStrike" dirty="0">
                          <a:effectLst/>
                        </a:rPr>
                        <a:t> R$  1.175.113,75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23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2022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124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800" u="none" strike="noStrike" dirty="0">
                          <a:effectLst/>
                        </a:rPr>
                        <a:t> R$  2.785.034,45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23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2023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237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800" u="none" strike="noStrike" dirty="0">
                          <a:effectLst/>
                        </a:rPr>
                        <a:t>R$  3.067.849,17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7632658"/>
                  </a:ext>
                </a:extLst>
              </a:tr>
              <a:tr h="274238">
                <a:tc>
                  <a:txBody>
                    <a:bodyPr/>
                    <a:lstStyle/>
                    <a:p>
                      <a:pPr algn="l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pt-BR" sz="1800" b="1" u="none" strike="noStrike" dirty="0">
                        <a:effectLst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165485"/>
                  </a:ext>
                </a:extLst>
              </a:tr>
              <a:tr h="274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435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800" b="1" u="none" strike="noStrike" dirty="0">
                          <a:effectLst/>
                        </a:rPr>
                        <a:t> R$  8.695.098,33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238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t-BR" sz="1800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129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7221067F-9413-6C55-8D0B-D9A914FE0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Segoe UI Variable Text" pitchFamily="2" charset="0"/>
              </a:rPr>
              <a:t>PESSOAL E PATRIMÔNIO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8E0848C8-6FDC-CAB0-2C38-0B4FA8BF8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2334-FA7E-4A65-9EB3-7FD577167A7D}" type="datetime1">
              <a:rPr lang="pt-BR" smtClean="0"/>
              <a:t>10/11/2023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6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Quadro de Funcionários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81AB085B-AE7B-1DBA-5E3F-7868A147D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760176"/>
              </p:ext>
            </p:extLst>
          </p:nvPr>
        </p:nvGraphicFramePr>
        <p:xfrm>
          <a:off x="4252122" y="1905000"/>
          <a:ext cx="3407042" cy="20146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3325">
                  <a:extLst>
                    <a:ext uri="{9D8B030D-6E8A-4147-A177-3AD203B41FA5}">
                      <a16:colId xmlns:a16="http://schemas.microsoft.com/office/drawing/2014/main" xmlns="" val="3523940975"/>
                    </a:ext>
                  </a:extLst>
                </a:gridCol>
                <a:gridCol w="933717">
                  <a:extLst>
                    <a:ext uri="{9D8B030D-6E8A-4147-A177-3AD203B41FA5}">
                      <a16:colId xmlns:a16="http://schemas.microsoft.com/office/drawing/2014/main" xmlns="" val="2276428657"/>
                    </a:ext>
                  </a:extLst>
                </a:gridCol>
              </a:tblGrid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Quadro de Funcionários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26095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Funcionários Efetivos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211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55885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Funcionários Comissionados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13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0040127"/>
                  </a:ext>
                </a:extLst>
              </a:tr>
              <a:tr h="23161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Estagiários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74151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Guardinhas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88452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Cedidos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01799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10343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243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17683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9057575"/>
                  </a:ext>
                </a:extLst>
              </a:tr>
            </a:tbl>
          </a:graphicData>
        </a:graphic>
      </p:graphicFrame>
      <p:sp>
        <p:nvSpPr>
          <p:cNvPr id="8" name="Espaço Reservado para Conteúdo 6">
            <a:extLst>
              <a:ext uri="{FF2B5EF4-FFF2-40B4-BE49-F238E27FC236}">
                <a16:creationId xmlns:a16="http://schemas.microsoft.com/office/drawing/2014/main" xmlns="" id="{5752D3DF-B0F5-65E1-B59E-ACCCEE8AC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0" y="4148666"/>
            <a:ext cx="8915400" cy="1872621"/>
          </a:xfrm>
        </p:spPr>
        <p:txBody>
          <a:bodyPr>
            <a:normAutofit/>
          </a:bodyPr>
          <a:lstStyle/>
          <a:p>
            <a:r>
              <a:rPr lang="pt-BR" sz="1800" kern="0" dirty="0">
                <a:effectLst/>
                <a:ea typeface="Calibri" panose="020F0502020204030204" pitchFamily="34" charset="0"/>
              </a:rPr>
              <a:t>Hoje temos 3 pregoeiros habilitados para as licitações. Quando chegamos, era centralizado em apenas uma pessoa;</a:t>
            </a:r>
          </a:p>
          <a:p>
            <a:r>
              <a:rPr lang="pt-BR" sz="1800" kern="0" dirty="0">
                <a:effectLst/>
                <a:ea typeface="Calibri" panose="020F0502020204030204" pitchFamily="34" charset="0"/>
              </a:rPr>
              <a:t>Nosso RH hoje conta com 3 colaboradores, podendo atuar o dia todo em atendimento com revezamento do horário de almoço dos mesmos;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8072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Frota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xmlns="" id="{27B9A865-A577-393D-687D-234516112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82532"/>
            <a:ext cx="8915400" cy="1728689"/>
          </a:xfrm>
        </p:spPr>
        <p:txBody>
          <a:bodyPr/>
          <a:lstStyle/>
          <a:p>
            <a:r>
              <a:rPr lang="pt-BR" dirty="0"/>
              <a:t>Todos os veículos possuem </a:t>
            </a:r>
            <a:r>
              <a:rPr lang="pt-BR" i="1" dirty="0"/>
              <a:t>i-</a:t>
            </a:r>
            <a:r>
              <a:rPr lang="pt-BR" i="1" dirty="0" err="1"/>
              <a:t>button</a:t>
            </a:r>
            <a:r>
              <a:rPr lang="pt-BR" dirty="0"/>
              <a:t> individual, facilitando a identificação do condutor e impedindo pessoas não-autorizadas de dirigir os veículos;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81AB085B-AE7B-1DBA-5E3F-7868A147D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284936"/>
              </p:ext>
            </p:extLst>
          </p:nvPr>
        </p:nvGraphicFramePr>
        <p:xfrm>
          <a:off x="3302001" y="1363134"/>
          <a:ext cx="5161495" cy="2460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799">
                  <a:extLst>
                    <a:ext uri="{9D8B030D-6E8A-4147-A177-3AD203B41FA5}">
                      <a16:colId xmlns:a16="http://schemas.microsoft.com/office/drawing/2014/main" xmlns="" val="3523940975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xmlns="" val="2276428657"/>
                    </a:ext>
                  </a:extLst>
                </a:gridCol>
                <a:gridCol w="1301380">
                  <a:extLst>
                    <a:ext uri="{9D8B030D-6E8A-4147-A177-3AD203B41FA5}">
                      <a16:colId xmlns:a16="http://schemas.microsoft.com/office/drawing/2014/main" xmlns="" val="675852540"/>
                    </a:ext>
                  </a:extLst>
                </a:gridCol>
                <a:gridCol w="913716">
                  <a:extLst>
                    <a:ext uri="{9D8B030D-6E8A-4147-A177-3AD203B41FA5}">
                      <a16:colId xmlns:a16="http://schemas.microsoft.com/office/drawing/2014/main" xmlns="" val="3880016013"/>
                    </a:ext>
                  </a:extLst>
                </a:gridCol>
              </a:tblGrid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Frota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2609575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Veículos próprios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Veículos locados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8748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Caminhões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11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Passeio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0040127"/>
                  </a:ext>
                </a:extLst>
              </a:tr>
              <a:tr h="23161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Retroescavadeira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01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Utilitários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74151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 err="1">
                          <a:effectLst/>
                          <a:latin typeface="Century Gothic "/>
                        </a:rPr>
                        <a:t>Mini-escavadeira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01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88452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Utilitários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u="none" strike="noStrike" dirty="0">
                          <a:effectLst/>
                          <a:latin typeface="Century Gothic "/>
                        </a:rPr>
                        <a:t>02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01799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Passeio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10343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Motos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17683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Draga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591334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28895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 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13672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237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Patrimônio e Segurança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xmlns="" id="{27B9A865-A577-393D-687D-234516112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0" y="1727200"/>
            <a:ext cx="8915400" cy="4294088"/>
          </a:xfrm>
        </p:spPr>
        <p:txBody>
          <a:bodyPr>
            <a:normAutofit/>
          </a:bodyPr>
          <a:lstStyle/>
          <a:p>
            <a:r>
              <a:rPr lang="pt-BR" dirty="0"/>
              <a:t>Instalação de porcelanato no chão do refeitório;</a:t>
            </a:r>
          </a:p>
          <a:p>
            <a:r>
              <a:rPr lang="pt-BR" dirty="0"/>
              <a:t>Instalação de forro de PVC no refeitório;</a:t>
            </a:r>
          </a:p>
          <a:p>
            <a:r>
              <a:rPr lang="pt-BR" dirty="0"/>
              <a:t>Aquisição de novos armários para os funcionários do operacional;</a:t>
            </a:r>
          </a:p>
          <a:p>
            <a:r>
              <a:rPr lang="pt-BR" sz="1800" dirty="0">
                <a:effectLst/>
                <a:ea typeface="Calibri" panose="020F0502020204030204" pitchFamily="34" charset="0"/>
              </a:rPr>
              <a:t>Pintura dos vestiários dos funcionários do operacional;</a:t>
            </a:r>
          </a:p>
          <a:p>
            <a:r>
              <a:rPr lang="pt-BR" sz="1800" dirty="0">
                <a:effectLst/>
                <a:ea typeface="Calibri" panose="020F0502020204030204" pitchFamily="34" charset="0"/>
              </a:rPr>
              <a:t>Realocação do vestiário feminino, isolando do ambiente masculino;</a:t>
            </a:r>
          </a:p>
          <a:p>
            <a:r>
              <a:rPr lang="pt-BR" sz="1800" dirty="0">
                <a:effectLst/>
                <a:ea typeface="Calibri" panose="020F0502020204030204" pitchFamily="34" charset="0"/>
              </a:rPr>
              <a:t>Instalação de grades nas janelas para proteção contra pássaros;</a:t>
            </a:r>
          </a:p>
          <a:p>
            <a:r>
              <a:rPr lang="pt-BR" sz="1800" dirty="0">
                <a:effectLst/>
                <a:ea typeface="Calibri" panose="020F0502020204030204" pitchFamily="34" charset="0"/>
              </a:rPr>
              <a:t>Instalação de local adequado para descanso, isolado do refeitório;</a:t>
            </a:r>
          </a:p>
          <a:p>
            <a:r>
              <a:rPr lang="pt-BR" sz="1800" dirty="0">
                <a:effectLst/>
                <a:ea typeface="Calibri" panose="020F0502020204030204" pitchFamily="34" charset="0"/>
              </a:rPr>
              <a:t>Aquisição de mais 2 micro-ondas para uso no operacional;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3136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Patrimônio e Segurança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xmlns="" id="{27B9A865-A577-393D-687D-234516112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0" y="1727200"/>
            <a:ext cx="8915400" cy="4294088"/>
          </a:xfrm>
        </p:spPr>
        <p:txBody>
          <a:bodyPr>
            <a:normAutofit/>
          </a:bodyPr>
          <a:lstStyle/>
          <a:p>
            <a:r>
              <a:rPr lang="pt-BR" sz="1800" dirty="0">
                <a:effectLst/>
                <a:ea typeface="Calibri" panose="020F0502020204030204" pitchFamily="34" charset="0"/>
              </a:rPr>
              <a:t>Readequação do estacionamento</a:t>
            </a:r>
            <a:endParaRPr lang="pt-BR" dirty="0">
              <a:ea typeface="Calibri" panose="020F0502020204030204" pitchFamily="34" charset="0"/>
            </a:endParaRPr>
          </a:p>
          <a:p>
            <a:r>
              <a:rPr lang="pt-BR" sz="1800" dirty="0">
                <a:effectLst/>
                <a:ea typeface="Calibri" panose="020F0502020204030204" pitchFamily="34" charset="0"/>
              </a:rPr>
              <a:t>Instalação demais ventiladores no refeitório;</a:t>
            </a:r>
          </a:p>
          <a:p>
            <a:r>
              <a:rPr lang="pt-BR" sz="1800" dirty="0">
                <a:effectLst/>
                <a:ea typeface="Calibri" panose="020F0502020204030204" pitchFamily="34" charset="0"/>
              </a:rPr>
              <a:t>Instalação de lavatório coletivo na área externa;</a:t>
            </a:r>
          </a:p>
          <a:p>
            <a:r>
              <a:rPr lang="pt-BR" sz="1800" dirty="0">
                <a:effectLst/>
                <a:ea typeface="Calibri" panose="020F0502020204030204" pitchFamily="34" charset="0"/>
              </a:rPr>
              <a:t>Instalação de mais um lavatório e realocação do mictório no banheiro masculino;</a:t>
            </a:r>
          </a:p>
          <a:p>
            <a:r>
              <a:rPr lang="pt-BR" sz="1800" dirty="0">
                <a:effectLst/>
                <a:ea typeface="Calibri" panose="020F0502020204030204" pitchFamily="34" charset="0"/>
              </a:rPr>
              <a:t>Disponibilização da WAP para lavar as botas na área externa;</a:t>
            </a:r>
          </a:p>
          <a:p>
            <a:r>
              <a:rPr lang="pt-BR" sz="1800" dirty="0">
                <a:effectLst/>
                <a:ea typeface="Calibri" panose="020F0502020204030204" pitchFamily="34" charset="0"/>
              </a:rPr>
              <a:t>Troca das cadeiras do refeitório;</a:t>
            </a:r>
          </a:p>
          <a:p>
            <a:r>
              <a:rPr lang="pt-BR" sz="1800" dirty="0">
                <a:effectLst/>
                <a:ea typeface="Calibri" panose="020F0502020204030204" pitchFamily="34" charset="0"/>
              </a:rPr>
              <a:t>Pintura na Área Externa;</a:t>
            </a:r>
          </a:p>
          <a:p>
            <a:r>
              <a:rPr lang="pt-BR" sz="1800" dirty="0">
                <a:effectLst/>
                <a:ea typeface="Calibri" panose="020F0502020204030204" pitchFamily="34" charset="0"/>
              </a:rPr>
              <a:t>Aquisição de tanquinho pra lavar roupas;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6110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7221067F-9413-6C55-8D0B-D9A914FE0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Segoe UI Variable Text" pitchFamily="2" charset="0"/>
              </a:rPr>
              <a:t>SERVIÇOS ATENDIDOS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8E0848C8-6FDC-CAB0-2C38-0B4FA8BF8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2334-FA7E-4A65-9EB3-7FD577167A7D}" type="datetime1">
              <a:rPr lang="pt-BR" smtClean="0"/>
              <a:t>10/11/2023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2402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Melhorias e economias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xmlns="" id="{27B9A865-A577-393D-687D-234516112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0" y="1727200"/>
            <a:ext cx="8915400" cy="4294088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Nosso departamento de Processos Administrativos hoje está fechando os processos com 26 dias em média. Quando chegamos estava em mais de 70 dias;</a:t>
            </a:r>
          </a:p>
          <a:p>
            <a:r>
              <a:rPr lang="pt-BR" dirty="0"/>
              <a:t>Substituição de 7 computadores que não eram trocados desde 2010;</a:t>
            </a:r>
          </a:p>
          <a:p>
            <a:r>
              <a:rPr lang="pt-BR" dirty="0"/>
              <a:t>Aquisição de modens para os </a:t>
            </a:r>
            <a:r>
              <a:rPr lang="pt-BR" dirty="0" err="1"/>
              <a:t>boosters</a:t>
            </a:r>
            <a:r>
              <a:rPr lang="pt-BR" dirty="0"/>
              <a:t> visando o acionamento de bombas remotamente para em breve evitar deslocamentos; </a:t>
            </a:r>
          </a:p>
          <a:p>
            <a:r>
              <a:rPr lang="pt-BR" dirty="0"/>
              <a:t>Flexibilidade no horário do Almoxarifado. Hoje conseguimos atender das 06 às18 </a:t>
            </a:r>
            <a:r>
              <a:rPr lang="pt-BR" dirty="0" err="1"/>
              <a:t>hrs</a:t>
            </a:r>
            <a:r>
              <a:rPr lang="pt-BR" dirty="0"/>
              <a:t> presencialmente, além dos horários noturnos;</a:t>
            </a:r>
          </a:p>
          <a:p>
            <a:r>
              <a:rPr lang="pt-BR" dirty="0"/>
              <a:t>Automatização do sistema de abastecimento de combustível no posto 9 de julho onde nos proporciona acompanhar e controlar os abastecimentos via online da frota instantaneamente, garantindo um melhor gerenciamento no consumo de combustível;</a:t>
            </a:r>
          </a:p>
          <a:p>
            <a:r>
              <a:rPr lang="pt-BR" dirty="0"/>
              <a:t>Credenciamento das empresas de VR e VA num único cartão, onde o servidor terá a possibilidade de escolher a empresa e bandeira do cartão que lhe for mais vantajoso;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014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7221067F-9413-6C55-8D0B-D9A914FE0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Segoe UI Variable Text" pitchFamily="2" charset="0"/>
              </a:rPr>
              <a:t>PROJETOS E AÇÕES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8E0848C8-6FDC-CAB0-2C38-0B4FA8BF8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2334-FA7E-4A65-9EB3-7FD577167A7D}" type="datetime1">
              <a:rPr lang="pt-BR" smtClean="0"/>
              <a:t>10/11/2023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840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Projetos finalizados e em andamento</a:t>
            </a:r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47FE3A9-B6BA-39CF-D7D9-EDA7C8504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6679" y="1540189"/>
            <a:ext cx="8915400" cy="3777622"/>
          </a:xfrm>
        </p:spPr>
        <p:txBody>
          <a:bodyPr/>
          <a:lstStyle/>
          <a:p>
            <a:r>
              <a:rPr lang="pt-BR" dirty="0"/>
              <a:t>Interligação da Rede do </a:t>
            </a:r>
            <a:r>
              <a:rPr lang="pt-BR" dirty="0" err="1"/>
              <a:t>Jd</a:t>
            </a:r>
            <a:r>
              <a:rPr lang="pt-BR" dirty="0"/>
              <a:t> Taquaral;</a:t>
            </a:r>
          </a:p>
          <a:p>
            <a:r>
              <a:rPr lang="pt-BR" dirty="0"/>
              <a:t>Setorização de rede e instalação de </a:t>
            </a:r>
            <a:r>
              <a:rPr lang="pt-BR" dirty="0" err="1"/>
              <a:t>macromedidores</a:t>
            </a:r>
            <a:r>
              <a:rPr lang="pt-BR" dirty="0"/>
              <a:t> para controle de perdas;</a:t>
            </a:r>
          </a:p>
          <a:p>
            <a:r>
              <a:rPr lang="pt-BR" dirty="0"/>
              <a:t>Laudo e Projeto de Restauração do Reservatório da Sede</a:t>
            </a:r>
            <a:r>
              <a:rPr lang="pt-BR" dirty="0" smtClean="0"/>
              <a:t>; Manutenção </a:t>
            </a:r>
            <a:r>
              <a:rPr lang="pt-BR" dirty="0"/>
              <a:t>tanque de decantação da ETA Bela Vista;</a:t>
            </a:r>
          </a:p>
          <a:p>
            <a:r>
              <a:rPr lang="pt-BR" dirty="0"/>
              <a:t>Reservatório do </a:t>
            </a:r>
            <a:r>
              <a:rPr lang="pt-BR" dirty="0" err="1"/>
              <a:t>Jd</a:t>
            </a:r>
            <a:r>
              <a:rPr lang="pt-BR" dirty="0"/>
              <a:t> </a:t>
            </a:r>
            <a:r>
              <a:rPr lang="pt-BR" dirty="0" err="1" smtClean="0"/>
              <a:t>Donalísio</a:t>
            </a:r>
            <a:r>
              <a:rPr lang="pt-BR" dirty="0" smtClean="0"/>
              <a:t>;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803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Projetos em andamento </a:t>
            </a:r>
            <a:r>
              <a:rPr lang="pt-BR" sz="2800" dirty="0" smtClean="0"/>
              <a:t>(</a:t>
            </a:r>
            <a:r>
              <a:rPr lang="pt-BR" sz="2800" dirty="0" smtClean="0"/>
              <a:t>Convênios Prefeitura)</a:t>
            </a:r>
            <a:endParaRPr lang="pt-BR" sz="2800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47FE3A9-B6BA-39CF-D7D9-EDA7C8504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6679" y="1540189"/>
            <a:ext cx="8915400" cy="3777622"/>
          </a:xfrm>
        </p:spPr>
        <p:txBody>
          <a:bodyPr/>
          <a:lstStyle/>
          <a:p>
            <a:r>
              <a:rPr lang="pt-BR" dirty="0"/>
              <a:t>Novo Reservatório de 5 milhões de Litros </a:t>
            </a:r>
            <a:r>
              <a:rPr lang="pt-BR" dirty="0" err="1"/>
              <a:t>Jd</a:t>
            </a:r>
            <a:r>
              <a:rPr lang="pt-BR" dirty="0"/>
              <a:t> Santa Cruz;</a:t>
            </a:r>
          </a:p>
          <a:p>
            <a:r>
              <a:rPr lang="pt-BR" dirty="0"/>
              <a:t>Novo Reservatório de 5 milhões de Litros </a:t>
            </a:r>
            <a:r>
              <a:rPr lang="pt-BR" dirty="0" err="1"/>
              <a:t>Jd</a:t>
            </a:r>
            <a:r>
              <a:rPr lang="pt-BR" dirty="0"/>
              <a:t> Nova Era;</a:t>
            </a:r>
          </a:p>
          <a:p>
            <a:r>
              <a:rPr lang="pt-BR" dirty="0"/>
              <a:t>Novo Reservatório de 5 milhões de Litros João Jabour;</a:t>
            </a:r>
          </a:p>
          <a:p>
            <a:r>
              <a:rPr lang="pt-BR" dirty="0"/>
              <a:t>Novo Reservatório de 2 milhões de Litros </a:t>
            </a:r>
            <a:r>
              <a:rPr lang="pt-BR" dirty="0" err="1"/>
              <a:t>Jd</a:t>
            </a:r>
            <a:r>
              <a:rPr lang="pt-BR" dirty="0"/>
              <a:t> Panorama;</a:t>
            </a:r>
          </a:p>
          <a:p>
            <a:r>
              <a:rPr lang="pt-BR" dirty="0"/>
              <a:t>Novo Reservatório de 2 milhões de Litros Prefeitura;</a:t>
            </a:r>
          </a:p>
          <a:p>
            <a:r>
              <a:rPr lang="pt-BR" dirty="0"/>
              <a:t>Novo Reservatório de 1 milhão de Litros </a:t>
            </a:r>
            <a:r>
              <a:rPr lang="pt-BR" dirty="0" err="1"/>
              <a:t>Jd</a:t>
            </a:r>
            <a:r>
              <a:rPr lang="pt-BR" dirty="0"/>
              <a:t> </a:t>
            </a:r>
            <a:r>
              <a:rPr lang="pt-BR" dirty="0" err="1"/>
              <a:t>Buru</a:t>
            </a:r>
            <a:r>
              <a:rPr lang="pt-BR" dirty="0"/>
              <a:t>;</a:t>
            </a:r>
          </a:p>
          <a:p>
            <a:r>
              <a:rPr lang="pt-BR" dirty="0"/>
              <a:t>Gerador de energia para a ETA João </a:t>
            </a:r>
            <a:r>
              <a:rPr lang="pt-BR" dirty="0" err="1"/>
              <a:t>Jabour</a:t>
            </a:r>
            <a:r>
              <a:rPr lang="pt-BR" dirty="0" smtClean="0"/>
              <a:t>.</a:t>
            </a:r>
          </a:p>
          <a:p>
            <a:r>
              <a:rPr lang="pt-BR" dirty="0" smtClean="0"/>
              <a:t>ETA Pedra Branca;</a:t>
            </a:r>
          </a:p>
          <a:p>
            <a:r>
              <a:rPr lang="pt-BR" smtClean="0"/>
              <a:t>ETA Jundiaí.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7788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3CD490C-5F50-BDB5-C9C0-6ADBA2803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5366" y="3786781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>
                <a:latin typeface="Segoe UI Variable Text" pitchFamily="2" charset="0"/>
              </a:rPr>
              <a:t>Prestação de contas do andamento da Gestão</a:t>
            </a:r>
            <a:br>
              <a:rPr lang="pt-BR" sz="2400" b="1" dirty="0">
                <a:latin typeface="Segoe UI Variable Text" pitchFamily="2" charset="0"/>
              </a:rPr>
            </a:br>
            <a:r>
              <a:rPr lang="pt-BR" sz="2400" b="1" dirty="0">
                <a:latin typeface="Segoe UI Variable Text" pitchFamily="2" charset="0"/>
              </a:rPr>
              <a:t>Serviço Autônomo de Água e Esgoto – SAAE Salto</a:t>
            </a:r>
            <a:br>
              <a:rPr lang="pt-BR" sz="2400" b="1" dirty="0">
                <a:latin typeface="Segoe UI Variable Text" pitchFamily="2" charset="0"/>
              </a:rPr>
            </a:br>
            <a:r>
              <a:rPr lang="pt-BR" sz="1600" b="1" dirty="0">
                <a:latin typeface="Segoe UI Variable Text" pitchFamily="2" charset="0"/>
              </a:rPr>
              <a:t>(Em atendimento Ao Art. 73, §4º da Lei Orgânica do Município)</a:t>
            </a:r>
            <a:endParaRPr lang="pt-BR" sz="2400" b="1" dirty="0">
              <a:latin typeface="Segoe UI Variable Text" pitchFamily="2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72CADDC0-2D2C-D5E6-1BBA-D110F19A0C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834" y="1518568"/>
            <a:ext cx="6165799" cy="2025929"/>
          </a:xfrm>
          <a:prstGeom prst="rect">
            <a:avLst/>
          </a:prstGeom>
        </p:spPr>
      </p:pic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7A31BD5-016F-ACD6-DC78-EF1DD4914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CC005-35D8-4CB8-983A-59659CFB6134}" type="datetime1">
              <a:rPr lang="pt-BR" smtClean="0"/>
              <a:t>10/11/2023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001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2429C30-1AB7-8FA8-6B2B-8EF3452A1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Serviços atendidos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789CEEF-879A-7109-B162-20BAA83EC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4A5AB5B2-E7E5-BBF6-AF3B-BDDC03A6A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85527"/>
              </p:ext>
            </p:extLst>
          </p:nvPr>
        </p:nvGraphicFramePr>
        <p:xfrm>
          <a:off x="1782231" y="1431415"/>
          <a:ext cx="2965260" cy="3038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2630">
                  <a:extLst>
                    <a:ext uri="{9D8B030D-6E8A-4147-A177-3AD203B41FA5}">
                      <a16:colId xmlns:a16="http://schemas.microsoft.com/office/drawing/2014/main" xmlns="" val="3631472220"/>
                    </a:ext>
                  </a:extLst>
                </a:gridCol>
                <a:gridCol w="1482630">
                  <a:extLst>
                    <a:ext uri="{9D8B030D-6E8A-4147-A177-3AD203B41FA5}">
                      <a16:colId xmlns:a16="http://schemas.microsoft.com/office/drawing/2014/main" xmlns="" val="2220013298"/>
                    </a:ext>
                  </a:extLst>
                </a:gridCol>
              </a:tblGrid>
              <a:tr h="25319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u="none" strike="noStrike" dirty="0">
                          <a:effectLst/>
                        </a:rPr>
                        <a:t>Total 2022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effectLst/>
                        </a:rPr>
                        <a:t>14252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0390590"/>
                  </a:ext>
                </a:extLst>
              </a:tr>
              <a:tr h="253198"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err="1">
                          <a:effectLst/>
                        </a:rPr>
                        <a:t>jan</a:t>
                      </a:r>
                      <a:r>
                        <a:rPr lang="pt-BR" sz="1400" u="none" strike="noStrike" dirty="0">
                          <a:effectLst/>
                        </a:rPr>
                        <a:t>/23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1326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8976946"/>
                  </a:ext>
                </a:extLst>
              </a:tr>
              <a:tr h="253198"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fev/23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1235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5558248"/>
                  </a:ext>
                </a:extLst>
              </a:tr>
              <a:tr h="253198"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mar/23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1321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7568750"/>
                  </a:ext>
                </a:extLst>
              </a:tr>
              <a:tr h="253198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abr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/23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3687165"/>
                  </a:ext>
                </a:extLst>
              </a:tr>
              <a:tr h="253198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mai/23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280197"/>
                  </a:ext>
                </a:extLst>
              </a:tr>
              <a:tr h="253198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jun/23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8316460"/>
                  </a:ext>
                </a:extLst>
              </a:tr>
              <a:tr h="253198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jul/23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5532329"/>
                  </a:ext>
                </a:extLst>
              </a:tr>
              <a:tr h="253198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ago/23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0181872"/>
                  </a:ext>
                </a:extLst>
              </a:tr>
              <a:tr h="253198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set/23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4121672"/>
                  </a:ext>
                </a:extLst>
              </a:tr>
              <a:tr h="253198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out/23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0999932"/>
                  </a:ext>
                </a:extLst>
              </a:tr>
              <a:tr h="25319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effectLst/>
                        </a:rPr>
                        <a:t>Total 2023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effectLst/>
                        </a:rPr>
                        <a:t>13488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9186590"/>
                  </a:ext>
                </a:extLst>
              </a:tr>
            </a:tbl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7F89D57F-2158-6464-1BF5-060E021090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0241979"/>
              </p:ext>
            </p:extLst>
          </p:nvPr>
        </p:nvGraphicFramePr>
        <p:xfrm>
          <a:off x="5224991" y="1578768"/>
          <a:ext cx="6381750" cy="370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47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Serviços atendidos</a:t>
            </a:r>
            <a:br>
              <a:rPr lang="pt-BR" dirty="0"/>
            </a:br>
            <a:r>
              <a:rPr lang="pt-BR" dirty="0"/>
              <a:t>Novas Ligações de água e esgoto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437468"/>
              </p:ext>
            </p:extLst>
          </p:nvPr>
        </p:nvGraphicFramePr>
        <p:xfrm>
          <a:off x="3261974" y="2081478"/>
          <a:ext cx="5492559" cy="30078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8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8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556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692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Descrição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Century Gothic 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121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Ligação de Água - Apartamento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121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Ligação de Água com rede na rua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121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Ligação de Água com rede no passeio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121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Ligação de Água e Esgoto - rede passeio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121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Ligação de Água e Esgoto - rede rua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121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Ligação de Água para irrigação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121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Ligação de Esgoto com rede no passeio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121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Ligação de esgoto rede na rua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1211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895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Serviços atendidos</a:t>
            </a:r>
            <a:br>
              <a:rPr lang="pt-BR" dirty="0"/>
            </a:br>
            <a:r>
              <a:rPr lang="pt-BR" dirty="0"/>
              <a:t>Religações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171512"/>
              </p:ext>
            </p:extLst>
          </p:nvPr>
        </p:nvGraphicFramePr>
        <p:xfrm>
          <a:off x="3168795" y="2081478"/>
          <a:ext cx="5331738" cy="3164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2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45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45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924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Descrição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24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Religação Água - Rua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926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Religação de Água / Cavalete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268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24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Religação de Água Passeio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926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Religação de Água por fraude - obstrutor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36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926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Religação de Água por fraude - Ramal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15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924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330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12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121237"/>
              </p:ext>
            </p:extLst>
          </p:nvPr>
        </p:nvGraphicFramePr>
        <p:xfrm>
          <a:off x="3225559" y="2227938"/>
          <a:ext cx="5338534" cy="2989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7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07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07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066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Century Gothic "/>
                        </a:rPr>
                        <a:t>Descrição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066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Mudança de cavalete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211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066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Substituição de Hidrômetro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1140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066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Troca de Ramal de água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066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Troca de Registro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672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264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Troca ligação de água com rede na rua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264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Troca ligação de água com rede no passeio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0666"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2050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Serviços atendidos</a:t>
            </a:r>
            <a:br>
              <a:rPr lang="pt-BR" dirty="0"/>
            </a:br>
            <a:r>
              <a:rPr lang="pt-BR" dirty="0"/>
              <a:t>Entrada de Água</a:t>
            </a:r>
          </a:p>
        </p:txBody>
      </p:sp>
    </p:spTree>
    <p:extLst>
      <p:ext uri="{BB962C8B-B14F-4D97-AF65-F5344CB8AC3E}">
        <p14:creationId xmlns:p14="http://schemas.microsoft.com/office/powerpoint/2010/main" val="3261460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Serviços atendidos</a:t>
            </a:r>
            <a:br>
              <a:rPr lang="pt-BR" dirty="0"/>
            </a:br>
            <a:r>
              <a:rPr lang="pt-BR" dirty="0"/>
              <a:t>Fiscalização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431046"/>
              </p:ext>
            </p:extLst>
          </p:nvPr>
        </p:nvGraphicFramePr>
        <p:xfrm>
          <a:off x="3171918" y="1905000"/>
          <a:ext cx="5100015" cy="4143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23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88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88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084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Descrição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53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Fiscalização Ambiental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53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Fiscalização Cadastral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193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53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Fiscalização de Esgoto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65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53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Fiscalização de Fraude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877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53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Fiscalização de Hidrômetro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723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53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Fiscalização de Vazamento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74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53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Fiscalização por danos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>
                          <a:effectLst/>
                          <a:latin typeface="Century Gothic "/>
                        </a:rPr>
                        <a:t>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53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1948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983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Serviços atendidos</a:t>
            </a:r>
            <a:br>
              <a:rPr lang="pt-BR" dirty="0"/>
            </a:br>
            <a:r>
              <a:rPr lang="pt-BR" dirty="0"/>
              <a:t>Cortes - SAAE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399786"/>
              </p:ext>
            </p:extLst>
          </p:nvPr>
        </p:nvGraphicFramePr>
        <p:xfrm>
          <a:off x="3226954" y="1905000"/>
          <a:ext cx="4765580" cy="393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7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9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9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5908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Descrição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193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Corte a pedido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211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428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Corte de água por fraude - Cavalete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24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428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Corte de água por fraude - Rua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36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193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Corte por fraude - Passeio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60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7354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Corte por Inadimplência SAAE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193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334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360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F516-9D47-45B6-BAB3-4A0061471763}" type="datetime1">
              <a:rPr lang="pt-BR" smtClean="0"/>
              <a:t>10/11/2023</a:t>
            </a:fld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Serviços atendidos</a:t>
            </a:r>
            <a:br>
              <a:rPr lang="pt-BR" dirty="0"/>
            </a:br>
            <a:r>
              <a:rPr lang="pt-BR" dirty="0"/>
              <a:t>Caminhão-Pipa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8E52BC16-7263-7DBD-2495-F5B99E728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573915"/>
              </p:ext>
            </p:extLst>
          </p:nvPr>
        </p:nvGraphicFramePr>
        <p:xfrm>
          <a:off x="2971800" y="2501900"/>
          <a:ext cx="4674659" cy="2075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6525">
                  <a:extLst>
                    <a:ext uri="{9D8B030D-6E8A-4147-A177-3AD203B41FA5}">
                      <a16:colId xmlns:a16="http://schemas.microsoft.com/office/drawing/2014/main" xmlns="" val="210952880"/>
                    </a:ext>
                  </a:extLst>
                </a:gridCol>
                <a:gridCol w="999067">
                  <a:extLst>
                    <a:ext uri="{9D8B030D-6E8A-4147-A177-3AD203B41FA5}">
                      <a16:colId xmlns:a16="http://schemas.microsoft.com/office/drawing/2014/main" xmlns="" val="1651340418"/>
                    </a:ext>
                  </a:extLst>
                </a:gridCol>
                <a:gridCol w="999067">
                  <a:extLst>
                    <a:ext uri="{9D8B030D-6E8A-4147-A177-3AD203B41FA5}">
                      <a16:colId xmlns:a16="http://schemas.microsoft.com/office/drawing/2014/main" xmlns="" val="3347202405"/>
                    </a:ext>
                  </a:extLst>
                </a:gridCol>
              </a:tblGrid>
              <a:tr h="42756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Descrição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2023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0062744"/>
                  </a:ext>
                </a:extLst>
              </a:tr>
              <a:tr h="62619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Caminhão Pipa - Emergencial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144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3209782"/>
                  </a:ext>
                </a:extLst>
              </a:tr>
              <a:tr h="67620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Caminhão Pipa - Programado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519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0330877"/>
                  </a:ext>
                </a:extLst>
              </a:tr>
              <a:tr h="34548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u="none" strike="noStrike" dirty="0">
                          <a:effectLst/>
                          <a:latin typeface="Century Gothic 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u="none" strike="noStrike" dirty="0">
                          <a:effectLst/>
                          <a:latin typeface="Century Gothic "/>
                        </a:rPr>
                        <a:t>663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entury Gothic 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68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217715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1360</TotalTime>
  <Words>1096</Words>
  <Application>Microsoft Office PowerPoint</Application>
  <PresentationFormat>Widescreen</PresentationFormat>
  <Paragraphs>402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Century Gothic</vt:lpstr>
      <vt:lpstr>Century Gothic </vt:lpstr>
      <vt:lpstr>Segoe UI Variable Text</vt:lpstr>
      <vt:lpstr>Wingdings 3</vt:lpstr>
      <vt:lpstr>Cacho</vt:lpstr>
      <vt:lpstr>Apresentação do PowerPoint</vt:lpstr>
      <vt:lpstr>SERVIÇOS ATENDIDOS</vt:lpstr>
      <vt:lpstr>Serviços atendidos</vt:lpstr>
      <vt:lpstr>Serviços atendidos Novas Ligações de água e esgoto</vt:lpstr>
      <vt:lpstr>Serviços atendidos Religações</vt:lpstr>
      <vt:lpstr>Serviços atendidos Entrada de Água</vt:lpstr>
      <vt:lpstr>Serviços atendidos Fiscalização</vt:lpstr>
      <vt:lpstr>Serviços atendidos Cortes - SAAE</vt:lpstr>
      <vt:lpstr>Serviços atendidos Caminhão-Pipa</vt:lpstr>
      <vt:lpstr>Serviços atendidos Reparos – Rede de Água</vt:lpstr>
      <vt:lpstr>Serviços atendidos Reparos – Rede de Esgoto</vt:lpstr>
      <vt:lpstr>Serviços atendidos Recomposição Asfáltica</vt:lpstr>
      <vt:lpstr>Financeiro Arrecadação contas de água e esgoto</vt:lpstr>
      <vt:lpstr>Financeiro Dívida Ativa</vt:lpstr>
      <vt:lpstr>PESSOAL E PATRIMÔNIO</vt:lpstr>
      <vt:lpstr>Quadro de Funcionários</vt:lpstr>
      <vt:lpstr>Frota</vt:lpstr>
      <vt:lpstr>Patrimônio e Segurança</vt:lpstr>
      <vt:lpstr>Patrimônio e Segurança</vt:lpstr>
      <vt:lpstr>Melhorias e economias</vt:lpstr>
      <vt:lpstr>PROJETOS E AÇÕES</vt:lpstr>
      <vt:lpstr>Projetos finalizados e em andamento</vt:lpstr>
      <vt:lpstr>Projetos em andamento (Convênios Prefeitura)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Alison H. Bressiano</dc:creator>
  <cp:lastModifiedBy>Alisson</cp:lastModifiedBy>
  <cp:revision>14</cp:revision>
  <dcterms:created xsi:type="dcterms:W3CDTF">2023-04-17T12:32:41Z</dcterms:created>
  <dcterms:modified xsi:type="dcterms:W3CDTF">2023-11-10T17:30:41Z</dcterms:modified>
</cp:coreProperties>
</file>