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7" r:id="rId11"/>
    <p:sldId id="268" r:id="rId12"/>
    <p:sldId id="269" r:id="rId13"/>
    <p:sldId id="271" r:id="rId14"/>
    <p:sldId id="266" r:id="rId15"/>
  </p:sldIdLst>
  <p:sldSz cx="14630400" cy="8229600"/>
  <p:notesSz cx="8229600" cy="146304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2" d="100"/>
          <a:sy n="72" d="100"/>
        </p:scale>
        <p:origin x="52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098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84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4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20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4C8E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rimeirainfanciaprimeiro.fmcsv.org.br/primeira-infancia-pauta-prioritaria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83312" y="817245"/>
            <a:ext cx="13063776" cy="3581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83312" y="1399103"/>
            <a:ext cx="13063776" cy="2725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150"/>
              </a:lnSpc>
              <a:buNone/>
            </a:pPr>
            <a:r>
              <a:rPr lang="en-US" sz="5700" dirty="0">
                <a:solidFill>
                  <a:srgbClr val="000000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Plano Municipal da Primeira Infância</a:t>
            </a:r>
            <a:endParaRPr lang="en-US" sz="5700" dirty="0"/>
          </a:p>
        </p:txBody>
      </p:sp>
      <p:sp>
        <p:nvSpPr>
          <p:cNvPr id="6" name="Text 3"/>
          <p:cNvSpPr/>
          <p:nvPr/>
        </p:nvSpPr>
        <p:spPr>
          <a:xfrm>
            <a:off x="3681174" y="4460081"/>
            <a:ext cx="7268051" cy="908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150"/>
              </a:lnSpc>
              <a:buNone/>
            </a:pPr>
            <a:r>
              <a:rPr lang="en-US" sz="5700" dirty="0">
                <a:solidFill>
                  <a:srgbClr val="000000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(2024 </a:t>
            </a:r>
            <a:r>
              <a:rPr lang="en-US" sz="5700">
                <a:solidFill>
                  <a:srgbClr val="000000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- 2034)</a:t>
            </a:r>
            <a:endParaRPr lang="en-US" sz="5700" dirty="0"/>
          </a:p>
        </p:txBody>
      </p:sp>
      <p:sp>
        <p:nvSpPr>
          <p:cNvPr id="7" name="Text 4"/>
          <p:cNvSpPr/>
          <p:nvPr/>
        </p:nvSpPr>
        <p:spPr>
          <a:xfrm>
            <a:off x="783312" y="5704165"/>
            <a:ext cx="13063776" cy="3581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endParaRPr lang="en-US" sz="17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9225" y="4886466"/>
            <a:ext cx="2897863" cy="272722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544788" y="354445"/>
            <a:ext cx="5718691" cy="576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50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Monitoramento e Avaliação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685443" y="1193482"/>
            <a:ext cx="13259514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b="1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</a:rPr>
              <a:t>Criado</a:t>
            </a:r>
            <a:r>
              <a:rPr lang="en-US" b="1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</a:rPr>
              <a:t> </a:t>
            </a:r>
            <a:r>
              <a:rPr lang="en-US" b="1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</a:rPr>
              <a:t>Comitê</a:t>
            </a:r>
            <a:r>
              <a:rPr lang="en-US" b="1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</a:rPr>
              <a:t> </a:t>
            </a:r>
            <a:r>
              <a:rPr lang="en-US" b="1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</a:rPr>
              <a:t>Intersetorial</a:t>
            </a:r>
            <a:r>
              <a:rPr lang="en-US" b="1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</a:rPr>
              <a:t> de </a:t>
            </a:r>
            <a:r>
              <a:rPr lang="en-US" b="1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</a:rPr>
              <a:t>Monitoramento</a:t>
            </a:r>
            <a:r>
              <a:rPr lang="en-US" b="1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</a:rPr>
              <a:t> e </a:t>
            </a:r>
            <a:r>
              <a:rPr lang="en-US" b="1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</a:rPr>
              <a:t>Avaliação</a:t>
            </a:r>
            <a:r>
              <a:rPr lang="en-US" b="1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</a:rPr>
              <a:t> </a:t>
            </a:r>
            <a:r>
              <a:rPr lang="en-US" b="1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</a:rPr>
              <a:t>através</a:t>
            </a:r>
            <a:r>
              <a:rPr lang="en-US" b="1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</a:rPr>
              <a:t> do </a:t>
            </a:r>
            <a:r>
              <a:rPr lang="en-US" b="1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</a:rPr>
              <a:t>Decreto</a:t>
            </a:r>
            <a:r>
              <a:rPr lang="en-US" b="1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</a:rPr>
              <a:t> Municipal nº  223 de 01 de </a:t>
            </a:r>
            <a:r>
              <a:rPr lang="en-US" b="1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</a:rPr>
              <a:t>setembro</a:t>
            </a:r>
            <a:r>
              <a:rPr lang="en-US" b="1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</a:rPr>
              <a:t> de 2025.</a:t>
            </a: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685443" y="3107769"/>
            <a:ext cx="13259514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685443" y="3641407"/>
            <a:ext cx="13259514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</a:t>
            </a: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685443" y="4175046"/>
            <a:ext cx="13259514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endParaRPr lang="en-US" dirty="0"/>
          </a:p>
        </p:txBody>
      </p:sp>
      <p:sp>
        <p:nvSpPr>
          <p:cNvPr id="14" name="Text 12"/>
          <p:cNvSpPr/>
          <p:nvPr/>
        </p:nvSpPr>
        <p:spPr>
          <a:xfrm>
            <a:off x="685443" y="7376874"/>
            <a:ext cx="13259514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</a:t>
            </a:r>
            <a:endParaRPr lang="en-US" dirty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159339F1-8931-8FA9-8658-AA28113B86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60" t="14858" r="26962" b="7752"/>
          <a:stretch/>
        </p:blipFill>
        <p:spPr>
          <a:xfrm>
            <a:off x="425302" y="2032881"/>
            <a:ext cx="3975701" cy="5794743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D79DCA09-22CD-8A09-7113-1ADAD3A3EF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221" t="16408" r="27543" b="13178"/>
          <a:stretch/>
        </p:blipFill>
        <p:spPr>
          <a:xfrm>
            <a:off x="4983354" y="2032882"/>
            <a:ext cx="3838354" cy="5794744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3A64C113-A6C5-B57E-42AC-F7E5FAE71C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875" t="21318" r="28271" b="7845"/>
          <a:stretch/>
        </p:blipFill>
        <p:spPr>
          <a:xfrm>
            <a:off x="9404060" y="2015420"/>
            <a:ext cx="3636335" cy="582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264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2F3EBCF8-11AA-62A2-A53F-B6E7B4FDAD09}"/>
              </a:ext>
            </a:extLst>
          </p:cNvPr>
          <p:cNvSpPr txBox="1"/>
          <p:nvPr/>
        </p:nvSpPr>
        <p:spPr>
          <a:xfrm>
            <a:off x="1318437" y="542260"/>
            <a:ext cx="11057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 </a:t>
            </a:r>
            <a:r>
              <a:rPr lang="pt-BR" sz="2800" dirty="0">
                <a:latin typeface="Source Serif Pro Semi Bold"/>
              </a:rPr>
              <a:t>Das </a:t>
            </a:r>
            <a:r>
              <a:rPr lang="pt-BR" sz="2800" dirty="0">
                <a:latin typeface="Source Serif Pro Semi Bold"/>
                <a:ea typeface="Source Sans Pro" panose="020B0503030403020204" pitchFamily="34" charset="0"/>
              </a:rPr>
              <a:t>Ações</a:t>
            </a:r>
            <a:r>
              <a:rPr lang="pt-BR" sz="2800" dirty="0">
                <a:latin typeface="Source Serif Pro Semi Bold"/>
              </a:rPr>
              <a:t> do Comitê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7FCD1CF-D9E6-83C3-8F23-9F70A7DD66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11" t="22304" r="9816" b="5168"/>
          <a:stretch/>
        </p:blipFill>
        <p:spPr>
          <a:xfrm>
            <a:off x="720247" y="4560832"/>
            <a:ext cx="5555728" cy="2967020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455DA5DC-22C6-C2F4-C1B5-9DD524034A14}"/>
              </a:ext>
            </a:extLst>
          </p:cNvPr>
          <p:cNvSpPr txBox="1"/>
          <p:nvPr/>
        </p:nvSpPr>
        <p:spPr>
          <a:xfrm>
            <a:off x="720247" y="2519916"/>
            <a:ext cx="5555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/>
              <a:t>05/08/2025</a:t>
            </a:r>
            <a:r>
              <a:rPr lang="pt-BR" dirty="0"/>
              <a:t>- Apresentação do Plano Municipal da Primeira Infância, foram convidados todas as Secretarias, Câmara de Vereadores e Conselhos de Direitos envolvidos.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D8C7EFD9-6B9A-7DF8-C564-22A9EC3D233F}"/>
              </a:ext>
            </a:extLst>
          </p:cNvPr>
          <p:cNvSpPr txBox="1"/>
          <p:nvPr/>
        </p:nvSpPr>
        <p:spPr>
          <a:xfrm>
            <a:off x="7315200" y="2468440"/>
            <a:ext cx="6719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/>
              <a:t>05/09/2025</a:t>
            </a:r>
            <a:r>
              <a:rPr lang="pt-BR" dirty="0"/>
              <a:t>- Foram apresentadas as metas e estratégias do Plano Municipal da Primeira Infância, com vigência até 2034. Definiu-se que cada política pública deverá indicar as ações já em andamento e apresentar dados concretos. </a:t>
            </a:r>
          </a:p>
        </p:txBody>
      </p:sp>
      <p:pic>
        <p:nvPicPr>
          <p:cNvPr id="23" name="Imagem 22" descr="Pessoas sentadas em uma sala&#10;&#10;Descrição gerada automaticamente com confiança média">
            <a:extLst>
              <a:ext uri="{FF2B5EF4-FFF2-40B4-BE49-F238E27FC236}">
                <a16:creationId xmlns:a16="http://schemas.microsoft.com/office/drawing/2014/main" id="{FF3271A4-674C-0BA2-B11E-65960D9E7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2752" y="4560832"/>
            <a:ext cx="5864904" cy="285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53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636EA19-17B6-3820-B408-9D61D4EB680F}"/>
              </a:ext>
            </a:extLst>
          </p:cNvPr>
          <p:cNvSpPr txBox="1"/>
          <p:nvPr/>
        </p:nvSpPr>
        <p:spPr>
          <a:xfrm>
            <a:off x="3939363" y="913295"/>
            <a:ext cx="7315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latin typeface="Source Serif Pro Semi Bold"/>
              </a:rPr>
              <a:t>Das </a:t>
            </a:r>
            <a:r>
              <a:rPr lang="pt-BR" sz="2800" dirty="0">
                <a:latin typeface="Source Serif Pro Semi Bold"/>
                <a:ea typeface="Source Sans Pro" panose="020B0503030403020204" pitchFamily="34" charset="0"/>
              </a:rPr>
              <a:t>Ações</a:t>
            </a:r>
            <a:r>
              <a:rPr lang="pt-BR" sz="2800" dirty="0">
                <a:latin typeface="Source Serif Pro Semi Bold"/>
              </a:rPr>
              <a:t> do Comitê</a:t>
            </a:r>
            <a:endParaRPr lang="pt-BR" sz="28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E5F39F4-5702-E5C1-DE14-52C8FB4774B9}"/>
              </a:ext>
            </a:extLst>
          </p:cNvPr>
          <p:cNvSpPr txBox="1"/>
          <p:nvPr/>
        </p:nvSpPr>
        <p:spPr>
          <a:xfrm>
            <a:off x="1010092" y="2030820"/>
            <a:ext cx="11568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/>
              <a:t>01/10/2025</a:t>
            </a:r>
            <a:r>
              <a:rPr lang="pt-BR" dirty="0"/>
              <a:t> – Representantes da Secretaria de Educação apresentaram as ações em andamento voltadas à primeira infância e as metas ainda não contempladas, que serão estudadas para futura implantação conforme o PMPI.</a:t>
            </a:r>
          </a:p>
          <a:p>
            <a:pPr algn="just"/>
            <a:r>
              <a:rPr lang="pt-BR" dirty="0"/>
              <a:t> Foi ressaltado que a maioria das metas já estão sendo atendidas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C25409F5-3CD2-9B2F-71E4-82401BD812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38" t="18475" r="10901" b="14083"/>
          <a:stretch/>
        </p:blipFill>
        <p:spPr>
          <a:xfrm>
            <a:off x="8053593" y="3676405"/>
            <a:ext cx="5673040" cy="3479307"/>
          </a:xfrm>
          <a:prstGeom prst="rect">
            <a:avLst/>
          </a:prstGeom>
        </p:spPr>
      </p:pic>
      <p:pic>
        <p:nvPicPr>
          <p:cNvPr id="24" name="Imagem 23" descr="Mulher em pé no quarto&#10;&#10;Descrição gerada automaticamente com confiança média">
            <a:extLst>
              <a:ext uri="{FF2B5EF4-FFF2-40B4-BE49-F238E27FC236}">
                <a16:creationId xmlns:a16="http://schemas.microsoft.com/office/drawing/2014/main" id="{BF3D84EF-B7F7-07D9-D22B-768F751F9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916" y="3732030"/>
            <a:ext cx="6006577" cy="342368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39BB7C4-7AC1-A931-199C-99D8D1E378BE}"/>
              </a:ext>
            </a:extLst>
          </p:cNvPr>
          <p:cNvSpPr txBox="1"/>
          <p:nvPr/>
        </p:nvSpPr>
        <p:spPr>
          <a:xfrm>
            <a:off x="2530549" y="7316305"/>
            <a:ext cx="102497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dirty="0"/>
              <a:t>Das 83 metas do PMPI, 36 são de responsabilidade da SEME, dessas 25 (70%) já estão em andamento</a:t>
            </a:r>
          </a:p>
        </p:txBody>
      </p:sp>
    </p:spTree>
    <p:extLst>
      <p:ext uri="{BB962C8B-B14F-4D97-AF65-F5344CB8AC3E}">
        <p14:creationId xmlns:p14="http://schemas.microsoft.com/office/powerpoint/2010/main" val="801699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890437" cy="82296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877017" y="788536"/>
            <a:ext cx="7468553" cy="8163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pt-BR" sz="2800" dirty="0">
                <a:latin typeface="Source Serif Pro Semi Bold"/>
              </a:rPr>
              <a:t>Das </a:t>
            </a:r>
            <a:r>
              <a:rPr lang="pt-BR" sz="2800" dirty="0">
                <a:latin typeface="Source Serif Pro Semi Bold"/>
                <a:ea typeface="Source Sans Pro" panose="020B0503030403020204" pitchFamily="34" charset="0"/>
              </a:rPr>
              <a:t>Ações</a:t>
            </a:r>
            <a:r>
              <a:rPr lang="pt-BR" sz="2800" dirty="0">
                <a:latin typeface="Source Serif Pro Semi Bold"/>
              </a:rPr>
              <a:t> do Comitê</a:t>
            </a:r>
            <a:endParaRPr lang="pt-BR" sz="2800" dirty="0"/>
          </a:p>
        </p:txBody>
      </p:sp>
      <p:sp>
        <p:nvSpPr>
          <p:cNvPr id="5" name="Text 1"/>
          <p:cNvSpPr/>
          <p:nvPr/>
        </p:nvSpPr>
        <p:spPr>
          <a:xfrm>
            <a:off x="6715279" y="4319380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pt-BR" sz="2200" dirty="0"/>
              <a:t>As reuniões de monitoramento acontecem toda 1ª (primeira) quarta feira de cada mês,  das 8h às 10h  na Sala Paulo Freire.</a:t>
            </a:r>
          </a:p>
          <a:p>
            <a:pPr marL="0" indent="0" algn="just">
              <a:lnSpc>
                <a:spcPts val="3000"/>
              </a:lnSpc>
              <a:buNone/>
            </a:pPr>
            <a:endParaRPr lang="en-US" sz="2400" dirty="0"/>
          </a:p>
        </p:txBody>
      </p:sp>
      <p:pic>
        <p:nvPicPr>
          <p:cNvPr id="6" name="Picture 4" descr="Infográfico sobre a articulação intersetorial">
            <a:extLst>
              <a:ext uri="{FF2B5EF4-FFF2-40B4-BE49-F238E27FC236}">
                <a16:creationId xmlns:a16="http://schemas.microsoft.com/office/drawing/2014/main" id="{37913B4B-1CD5-BD20-E4E7-2B28E22AF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75" y="860693"/>
            <a:ext cx="5356686" cy="601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A25548A-AE93-FE73-F029-CE06DDFDC0E4}"/>
              </a:ext>
            </a:extLst>
          </p:cNvPr>
          <p:cNvSpPr txBox="1"/>
          <p:nvPr/>
        </p:nvSpPr>
        <p:spPr>
          <a:xfrm>
            <a:off x="6877015" y="5976042"/>
            <a:ext cx="714507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Próxima reunião está programada para o dia 05/11</a:t>
            </a:r>
          </a:p>
          <a:p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FDF69A5-6893-0ED5-1C3B-570FD266018F}"/>
              </a:ext>
            </a:extLst>
          </p:cNvPr>
          <p:cNvSpPr txBox="1"/>
          <p:nvPr/>
        </p:nvSpPr>
        <p:spPr>
          <a:xfrm>
            <a:off x="6715279" y="1760059"/>
            <a:ext cx="707514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2200" dirty="0"/>
              <a:t>Conforme previsto do PMPI a Secretaria de Comunicação e Turismo está providenciando a criação de um link de acesso na pagina oficial, onde reunirá todas as ações do Comitê de Monitoramento, bem como as iniciativas e serviços voltados à Primeira Infância.</a:t>
            </a:r>
          </a:p>
        </p:txBody>
      </p:sp>
    </p:spTree>
    <p:extLst>
      <p:ext uri="{BB962C8B-B14F-4D97-AF65-F5344CB8AC3E}">
        <p14:creationId xmlns:p14="http://schemas.microsoft.com/office/powerpoint/2010/main" val="4089121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58" y="2414945"/>
            <a:ext cx="5099566" cy="3399711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027896" y="425887"/>
            <a:ext cx="8061008" cy="2729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150"/>
              </a:lnSpc>
              <a:buNone/>
            </a:pPr>
            <a:r>
              <a:rPr lang="en-US" sz="5700" dirty="0">
                <a:solidFill>
                  <a:srgbClr val="FFFFFF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"Se mudamos o </a:t>
            </a:r>
            <a:r>
              <a:rPr lang="en-US" sz="5700" dirty="0" err="1">
                <a:solidFill>
                  <a:srgbClr val="FFFFFF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começo</a:t>
            </a:r>
            <a:r>
              <a:rPr lang="en-US" sz="5700" dirty="0">
                <a:solidFill>
                  <a:srgbClr val="FFFFFF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 da história, mudamos a história inteira".</a:t>
            </a:r>
            <a:endParaRPr lang="en-US" sz="5700" dirty="0"/>
          </a:p>
        </p:txBody>
      </p:sp>
      <p:sp>
        <p:nvSpPr>
          <p:cNvPr id="5" name="Text 1"/>
          <p:cNvSpPr/>
          <p:nvPr/>
        </p:nvSpPr>
        <p:spPr>
          <a:xfrm>
            <a:off x="6027896" y="4070110"/>
            <a:ext cx="8061008" cy="725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Uma </a:t>
            </a:r>
            <a:r>
              <a:rPr lang="en-US" sz="2000" dirty="0" err="1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cidade</a:t>
            </a:r>
            <a:r>
              <a:rPr lang="en-US" sz="2000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que cuida de suas crianças se torna mais justa, menos desigual, com possibilidades reais de viver a cidadania e avançar.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6027896" y="4195882"/>
            <a:ext cx="2111812" cy="247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endParaRPr lang="en-US" sz="12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2086" y="5814656"/>
            <a:ext cx="1972628" cy="185654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1992094" y="4195882"/>
            <a:ext cx="2111812" cy="247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endParaRPr lang="en-US" sz="1200" dirty="0"/>
          </a:p>
        </p:txBody>
      </p:sp>
      <p:sp>
        <p:nvSpPr>
          <p:cNvPr id="10" name="Text 5"/>
          <p:cNvSpPr/>
          <p:nvPr/>
        </p:nvSpPr>
        <p:spPr>
          <a:xfrm>
            <a:off x="6027896" y="6856452"/>
            <a:ext cx="8061008" cy="247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endParaRPr lang="en-US" sz="1200" dirty="0"/>
          </a:p>
        </p:txBody>
      </p:sp>
      <p:sp>
        <p:nvSpPr>
          <p:cNvPr id="11" name="Text 6"/>
          <p:cNvSpPr/>
          <p:nvPr/>
        </p:nvSpPr>
        <p:spPr>
          <a:xfrm>
            <a:off x="6027896" y="7416998"/>
            <a:ext cx="2702600" cy="247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endParaRPr lang="en-US" sz="1200" dirty="0"/>
          </a:p>
        </p:txBody>
      </p:sp>
      <p:sp>
        <p:nvSpPr>
          <p:cNvPr id="12" name="Text 7"/>
          <p:cNvSpPr/>
          <p:nvPr/>
        </p:nvSpPr>
        <p:spPr>
          <a:xfrm>
            <a:off x="9115544" y="7416998"/>
            <a:ext cx="1900833" cy="247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endParaRPr lang="en-US" sz="1200" dirty="0"/>
          </a:p>
        </p:txBody>
      </p:sp>
      <p:sp>
        <p:nvSpPr>
          <p:cNvPr id="13" name="Text 8"/>
          <p:cNvSpPr/>
          <p:nvPr/>
        </p:nvSpPr>
        <p:spPr>
          <a:xfrm>
            <a:off x="11401425" y="7416998"/>
            <a:ext cx="2702600" cy="247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4"/>
          <p:cNvSpPr/>
          <p:nvPr/>
        </p:nvSpPr>
        <p:spPr>
          <a:xfrm>
            <a:off x="837724" y="5119449"/>
            <a:ext cx="753939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1196697" y="5771674"/>
            <a:ext cx="7180421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endParaRPr lang="en-US" sz="1850" dirty="0"/>
          </a:p>
        </p:txBody>
      </p:sp>
      <p:pic>
        <p:nvPicPr>
          <p:cNvPr id="3074" name="Picture 2" descr="Desenho de infancia Imagens – Download Grátis no Freepik">
            <a:extLst>
              <a:ext uri="{FF2B5EF4-FFF2-40B4-BE49-F238E27FC236}">
                <a16:creationId xmlns:a16="http://schemas.microsoft.com/office/drawing/2014/main" id="{B4B9EEF5-B830-45AB-6EBD-2E10B23DB9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6"/>
          <a:stretch/>
        </p:blipFill>
        <p:spPr bwMode="auto">
          <a:xfrm>
            <a:off x="627321" y="1701209"/>
            <a:ext cx="5547463" cy="636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B1E4B6C6-3F09-9FF3-B3D6-DD4E5F6BCC7E}"/>
              </a:ext>
            </a:extLst>
          </p:cNvPr>
          <p:cNvSpPr txBox="1"/>
          <p:nvPr/>
        </p:nvSpPr>
        <p:spPr>
          <a:xfrm>
            <a:off x="6385187" y="1245605"/>
            <a:ext cx="7748886" cy="6558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endParaRPr lang="pt-BR" b="0" i="0" dirty="0">
              <a:solidFill>
                <a:srgbClr val="1E1D36"/>
              </a:solidFill>
              <a:effectLst/>
              <a:latin typeface="GT-Eesti-Display-Regular-2"/>
            </a:endParaRPr>
          </a:p>
          <a:p>
            <a:pPr algn="l" fontAlgn="base">
              <a:lnSpc>
                <a:spcPct val="150000"/>
              </a:lnSpc>
            </a:pPr>
            <a:r>
              <a:rPr lang="pt-BR" b="0" i="0" dirty="0">
                <a:solidFill>
                  <a:srgbClr val="1E1D36"/>
                </a:solidFill>
                <a:effectLst/>
                <a:latin typeface="GT-Eesti-Display-Regular-2"/>
              </a:rPr>
              <a:t>Há diversos motivos para que este público seja prioritário. Elencamos alguns:</a:t>
            </a:r>
          </a:p>
          <a:p>
            <a:pPr algn="just" fontAlgn="base">
              <a:lnSpc>
                <a:spcPct val="150000"/>
              </a:lnSpc>
            </a:pPr>
            <a:r>
              <a:rPr lang="pt-BR" b="1" i="0" dirty="0">
                <a:solidFill>
                  <a:srgbClr val="1E1D36"/>
                </a:solidFill>
                <a:effectLst/>
                <a:latin typeface="inherit"/>
              </a:rPr>
              <a:t>1º)</a:t>
            </a:r>
            <a:r>
              <a:rPr lang="pt-BR" b="0" i="0" dirty="0">
                <a:solidFill>
                  <a:srgbClr val="1E1D36"/>
                </a:solidFill>
                <a:effectLst/>
                <a:latin typeface="GT-Eesti-Display-Regular-2"/>
              </a:rPr>
              <a:t> É uma questão de direito. A legislação brasileira considera as crianças são cidadãs e sujeitos de pleno direito, e a Constituição aprovada em 1988 </a:t>
            </a:r>
            <a:r>
              <a:rPr lang="pt-BR" b="1" i="0" dirty="0">
                <a:solidFill>
                  <a:srgbClr val="1E1D36"/>
                </a:solidFill>
                <a:effectLst/>
                <a:latin typeface="GT-Eesti-Display-Regular-2"/>
              </a:rPr>
              <a:t>determina que a criança seja tratada com prioridade absoluta.</a:t>
            </a:r>
          </a:p>
          <a:p>
            <a:pPr algn="just" fontAlgn="base">
              <a:lnSpc>
                <a:spcPct val="150000"/>
              </a:lnSpc>
            </a:pPr>
            <a:r>
              <a:rPr lang="pt-BR" b="1" i="0" dirty="0">
                <a:solidFill>
                  <a:srgbClr val="1E1D36"/>
                </a:solidFill>
                <a:effectLst/>
                <a:latin typeface="inherit"/>
              </a:rPr>
              <a:t>2º) </a:t>
            </a:r>
            <a:r>
              <a:rPr lang="pt-BR" b="0" i="0" dirty="0">
                <a:solidFill>
                  <a:srgbClr val="1E1D36"/>
                </a:solidFill>
                <a:effectLst/>
                <a:latin typeface="GT-Eesti-Display-Regular-2"/>
              </a:rPr>
              <a:t>Estudos científicos comprovam que até os 6 anos o cérebro está em formação acelerada; portanto, atuar nessa fase da vida </a:t>
            </a:r>
            <a:r>
              <a:rPr lang="pt-BR" b="1" i="0" dirty="0">
                <a:solidFill>
                  <a:srgbClr val="1E1D36"/>
                </a:solidFill>
                <a:effectLst/>
                <a:latin typeface="GT-Eesti-Display-Regular-2"/>
              </a:rPr>
              <a:t>tem o maior impacto na formação de seres humanos mais adaptados socialmente, mais capazes, mais produtivos, mais felizes.</a:t>
            </a:r>
          </a:p>
          <a:p>
            <a:pPr algn="just" fontAlgn="base">
              <a:lnSpc>
                <a:spcPct val="150000"/>
              </a:lnSpc>
            </a:pPr>
            <a:r>
              <a:rPr lang="pt-BR" b="1" i="0" dirty="0">
                <a:solidFill>
                  <a:srgbClr val="1E1D36"/>
                </a:solidFill>
                <a:effectLst/>
                <a:latin typeface="inherit"/>
              </a:rPr>
              <a:t>3º)</a:t>
            </a:r>
            <a:r>
              <a:rPr lang="pt-BR" b="0" i="0" dirty="0">
                <a:solidFill>
                  <a:srgbClr val="1E1D36"/>
                </a:solidFill>
                <a:effectLst/>
                <a:latin typeface="GT-Eesti-Display-Regular-2"/>
              </a:rPr>
              <a:t> Os investimentos feitos na primeira infância trazem o melhor retorno financeiro, de acordo com diversos estudos, </a:t>
            </a:r>
            <a:r>
              <a:rPr lang="pt-BR" b="1" i="0" dirty="0">
                <a:solidFill>
                  <a:srgbClr val="1E1D36"/>
                </a:solidFill>
                <a:effectLst/>
                <a:latin typeface="GT-Eesti-Display-Regular-2"/>
              </a:rPr>
              <a:t>(cidadãos mais bem formados produzem mais) e menos gastos (com diminuição de taxas de crimes e vícios, por exemplo).</a:t>
            </a:r>
          </a:p>
          <a:p>
            <a:pPr algn="just" fontAlgn="base">
              <a:lnSpc>
                <a:spcPct val="150000"/>
              </a:lnSpc>
            </a:pPr>
            <a:r>
              <a:rPr lang="pt-BR" b="1" i="0" dirty="0">
                <a:solidFill>
                  <a:srgbClr val="1E1D36"/>
                </a:solidFill>
                <a:effectLst/>
                <a:latin typeface="inherit"/>
              </a:rPr>
              <a:t>4º)</a:t>
            </a:r>
            <a:r>
              <a:rPr lang="pt-BR" b="0" i="0" dirty="0">
                <a:solidFill>
                  <a:srgbClr val="1E1D36"/>
                </a:solidFill>
                <a:effectLst/>
                <a:latin typeface="GT-Eesti-Display-Regular-2"/>
              </a:rPr>
              <a:t> Há um consenso entre pesquisadores de que a educação é crucial para combater a desigualdade social; e apostar nela desde os primeiros anos é muito mais eficiente.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44DFF45-4718-9C7B-91B2-12AFFB75F391}"/>
              </a:ext>
            </a:extLst>
          </p:cNvPr>
          <p:cNvSpPr txBox="1"/>
          <p:nvPr/>
        </p:nvSpPr>
        <p:spPr>
          <a:xfrm>
            <a:off x="468317" y="202816"/>
            <a:ext cx="13726632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b="0" i="0" dirty="0">
                <a:solidFill>
                  <a:srgbClr val="1E1D36"/>
                </a:solidFill>
                <a:effectLst/>
                <a:latin typeface="GT-Eesti-Display-Regular-2"/>
              </a:rPr>
              <a:t>A gestão municipal tem a missão de estabelecer uma administração a serviço de todos os munícipes. E existe um publico que deve estar no topo das prioridades de governo. </a:t>
            </a:r>
            <a:r>
              <a:rPr lang="pt-BR" b="1" i="0" dirty="0">
                <a:solidFill>
                  <a:srgbClr val="1E1D36"/>
                </a:solidFill>
                <a:effectLst/>
                <a:latin typeface="GT-Eesti-Display-Regular-2"/>
              </a:rPr>
              <a:t>São as crianças</a:t>
            </a:r>
            <a:r>
              <a:rPr lang="pt-BR" b="0" i="0" dirty="0">
                <a:solidFill>
                  <a:srgbClr val="1E1D36"/>
                </a:solidFill>
                <a:effectLst/>
                <a:latin typeface="GT-Eesti-Display-Regular-2"/>
              </a:rPr>
              <a:t>, principalmente aquelas na faixa de 0 a 6 anos de idade, conhecida como a </a:t>
            </a:r>
            <a:r>
              <a:rPr lang="pt-BR" b="1" i="0" u="none" strike="noStrike" dirty="0">
                <a:solidFill>
                  <a:srgbClr val="D06A6A"/>
                </a:solidFill>
                <a:effectLst/>
                <a:latin typeface="inherit"/>
                <a:hlinkClick r:id="rId4"/>
              </a:rPr>
              <a:t>primeira infância</a:t>
            </a:r>
            <a:r>
              <a:rPr lang="pt-BR" b="0" i="0" dirty="0">
                <a:solidFill>
                  <a:srgbClr val="1E1D36"/>
                </a:solidFill>
                <a:effectLst/>
                <a:latin typeface="GT-Eesti-Display-Regular-2"/>
              </a:rPr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44574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3" y="1333436"/>
            <a:ext cx="7539395" cy="1943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650"/>
              </a:lnSpc>
              <a:buNone/>
            </a:pPr>
            <a:r>
              <a:rPr lang="en-US" sz="3800" dirty="0">
                <a:solidFill>
                  <a:srgbClr val="5E98F1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Marco Legal da Primeira Infância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837723" y="2680811"/>
            <a:ext cx="582215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(Lei Federal nº 13.257 de 08 de março de 2016)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2" y="3461802"/>
            <a:ext cx="753939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Um divisor de águas que instituiu políticas públicas integradas para garantir o pleno desenvolvimento de crianças de 0 a 6 anos.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67608" y="4511640"/>
            <a:ext cx="753939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Prioriza saúde, educação, assistência social e proteção integral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67607" y="4986942"/>
            <a:ext cx="753939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Estimula a articulação entre União, Estados e Municípios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1017208" y="5566401"/>
            <a:ext cx="7180421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 </a:t>
            </a:r>
            <a:r>
              <a:rPr lang="en-US" sz="1850" b="1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Lei Estadual nº 17.347, de 12 de março de 2021</a:t>
            </a:r>
            <a:r>
              <a:rPr lang="en-US" sz="185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estabelece a </a:t>
            </a:r>
            <a:r>
              <a:rPr lang="en-US" sz="1850" b="1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Política Estadual pela Primeira Infância</a:t>
            </a:r>
            <a:r>
              <a:rPr lang="en-US" sz="185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com o objetivo de orientar e coordenar políticas públicas voltadas ao desenvolvimento integral de crianças de 0 a 6 anos.</a:t>
            </a:r>
            <a:endParaRPr lang="en-US" sz="1850" dirty="0"/>
          </a:p>
        </p:txBody>
      </p:sp>
      <p:pic>
        <p:nvPicPr>
          <p:cNvPr id="5122" name="Picture 2" descr="Jardim de infância crianças desenho | Vetor Grátis">
            <a:extLst>
              <a:ext uri="{FF2B5EF4-FFF2-40B4-BE49-F238E27FC236}">
                <a16:creationId xmlns:a16="http://schemas.microsoft.com/office/drawing/2014/main" id="{4AD614A9-5A0D-51E8-91B8-0AC9CB408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043" y="1169582"/>
            <a:ext cx="4880344" cy="562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324124" y="1083112"/>
            <a:ext cx="7468553" cy="11265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3500" dirty="0">
                <a:solidFill>
                  <a:srgbClr val="000000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Plano Nacional pela Primeira Infância (PNPI)</a:t>
            </a:r>
            <a:endParaRPr lang="en-US" sz="3500" dirty="0"/>
          </a:p>
        </p:txBody>
      </p:sp>
      <p:sp>
        <p:nvSpPr>
          <p:cNvPr id="4" name="Shape 1"/>
          <p:cNvSpPr/>
          <p:nvPr/>
        </p:nvSpPr>
        <p:spPr>
          <a:xfrm>
            <a:off x="6324124" y="2478881"/>
            <a:ext cx="957501" cy="1436251"/>
          </a:xfrm>
          <a:prstGeom prst="roundRect">
            <a:avLst>
              <a:gd name="adj" fmla="val 360009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623328" y="2972633"/>
            <a:ext cx="358973" cy="448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1</a:t>
            </a:r>
            <a:endParaRPr lang="en-US" sz="2800" dirty="0"/>
          </a:p>
        </p:txBody>
      </p:sp>
      <p:sp>
        <p:nvSpPr>
          <p:cNvPr id="6" name="Text 3"/>
          <p:cNvSpPr/>
          <p:nvPr/>
        </p:nvSpPr>
        <p:spPr>
          <a:xfrm>
            <a:off x="7520940" y="2718197"/>
            <a:ext cx="627173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Visão Abrangente:</a:t>
            </a:r>
            <a:r>
              <a:rPr lang="en-US" sz="20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Atualizado em 2020, com vigência até 2030, direciona ações intersetoriais.</a:t>
            </a:r>
            <a:endParaRPr lang="en-US" sz="2000" dirty="0"/>
          </a:p>
        </p:txBody>
      </p:sp>
      <p:sp>
        <p:nvSpPr>
          <p:cNvPr id="7" name="Shape 4"/>
          <p:cNvSpPr/>
          <p:nvPr/>
        </p:nvSpPr>
        <p:spPr>
          <a:xfrm>
            <a:off x="6324124" y="4094559"/>
            <a:ext cx="957501" cy="1436251"/>
          </a:xfrm>
          <a:prstGeom prst="roundRect">
            <a:avLst>
              <a:gd name="adj" fmla="val 360009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623328" y="4588312"/>
            <a:ext cx="358973" cy="448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2</a:t>
            </a:r>
            <a:endParaRPr lang="en-US" sz="2800" dirty="0"/>
          </a:p>
        </p:txBody>
      </p:sp>
      <p:sp>
        <p:nvSpPr>
          <p:cNvPr id="9" name="Text 6"/>
          <p:cNvSpPr/>
          <p:nvPr/>
        </p:nvSpPr>
        <p:spPr>
          <a:xfrm>
            <a:off x="7520940" y="4333875"/>
            <a:ext cx="627173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Diretriz Essencial:</a:t>
            </a:r>
            <a:r>
              <a:rPr lang="en-US" sz="20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Garante direitos e desenvolvimento, servindo de base para planos locais.</a:t>
            </a:r>
            <a:endParaRPr lang="en-US" sz="2000" dirty="0"/>
          </a:p>
        </p:txBody>
      </p:sp>
      <p:sp>
        <p:nvSpPr>
          <p:cNvPr id="10" name="Shape 7"/>
          <p:cNvSpPr/>
          <p:nvPr/>
        </p:nvSpPr>
        <p:spPr>
          <a:xfrm>
            <a:off x="6324124" y="5710238"/>
            <a:ext cx="957501" cy="1436251"/>
          </a:xfrm>
          <a:prstGeom prst="roundRect">
            <a:avLst>
              <a:gd name="adj" fmla="val 360009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623328" y="6203990"/>
            <a:ext cx="358973" cy="448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3</a:t>
            </a:r>
            <a:endParaRPr lang="en-US" sz="2800" dirty="0"/>
          </a:p>
        </p:txBody>
      </p:sp>
      <p:sp>
        <p:nvSpPr>
          <p:cNvPr id="12" name="Text 9"/>
          <p:cNvSpPr/>
          <p:nvPr/>
        </p:nvSpPr>
        <p:spPr>
          <a:xfrm>
            <a:off x="7520940" y="5949553"/>
            <a:ext cx="627173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Foco em Qualidade:</a:t>
            </a:r>
            <a:r>
              <a:rPr lang="en-US" sz="20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Prioriza equidade e qualidade em todas as iniciativas.</a:t>
            </a:r>
            <a:endParaRPr lang="en-US" sz="2000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C6E860AD-D489-C39F-B6CD-8786A44A7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00" y="1477926"/>
            <a:ext cx="5715000" cy="601802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28576" y="1395217"/>
            <a:ext cx="4505920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000000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Legislação Municipal</a:t>
            </a:r>
            <a:endParaRPr lang="en-US" sz="35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04" y="3580905"/>
            <a:ext cx="134541" cy="17942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89078" y="2564330"/>
            <a:ext cx="5826562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00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Lei Municipal 3895/2021- dispõe sobre as </a:t>
            </a:r>
            <a:r>
              <a:rPr lang="en-US" sz="2800" b="1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diretrizes gerais</a:t>
            </a:r>
            <a:r>
              <a:rPr lang="en-US" sz="28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a serem observadas pelo Poder Executivo na </a:t>
            </a:r>
            <a:r>
              <a:rPr lang="en-US" sz="2800" b="1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elaboração das políticas públicas voltadas à </a:t>
            </a:r>
            <a:r>
              <a:rPr lang="en-US" sz="2800" b="1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primeira</a:t>
            </a:r>
            <a:r>
              <a:rPr lang="en-US" sz="2800" b="1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infância</a:t>
            </a:r>
            <a:r>
              <a:rPr lang="en-US" sz="28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 — ou seja, crianças de 0 a 6 anos de </a:t>
            </a:r>
            <a:r>
              <a:rPr lang="en-US" sz="2800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idade</a:t>
            </a:r>
            <a:r>
              <a:rPr lang="en-US" sz="28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</a:t>
            </a:r>
            <a:endParaRPr lang="en-US" sz="28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82" y="6260978"/>
            <a:ext cx="134541" cy="17942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196697" y="5531608"/>
            <a:ext cx="5826562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00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Decreto nº 378/2024 - Institui o Plano Municipal da Primeira Infância da Estância Turística de Salto, aprovado pela Câmara Municipal </a:t>
            </a:r>
            <a:r>
              <a:rPr lang="en-US" sz="2800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em</a:t>
            </a:r>
            <a:r>
              <a:rPr lang="en-US" sz="28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2024.</a:t>
            </a:r>
            <a:endParaRPr lang="en-US" sz="2800" dirty="0"/>
          </a:p>
        </p:txBody>
      </p:sp>
      <p:sp>
        <p:nvSpPr>
          <p:cNvPr id="7" name="Text 3"/>
          <p:cNvSpPr/>
          <p:nvPr/>
        </p:nvSpPr>
        <p:spPr>
          <a:xfrm>
            <a:off x="7614761" y="910471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endParaRPr lang="en-US" sz="18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4761" y="1562695"/>
            <a:ext cx="6185535" cy="570261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18707" y="1359337"/>
            <a:ext cx="12973969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00000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Processo de Elaboração do Plano: Comissão Intersetorial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4165715" y="3051914"/>
            <a:ext cx="9297353" cy="3423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Formada em fevereiro 2022 com representantes do poder público — incluindo as áreas de Assistência Social, Educação, Saúde, Meio Ambiente, Defesa Social e Desenvolvimento Urbano —, bem como por representantes da sociedade civil, munícipes, organizações da sociedade civil (OSCs), escolas particulares, Conselho Tutelar, Conselho Municipal dos Direitos da Criança e do Adolescente (CMDCA) e do Poder Legislativo.</a:t>
            </a:r>
            <a:endParaRPr lang="en-US" sz="2800" dirty="0"/>
          </a:p>
        </p:txBody>
      </p:sp>
      <p:pic>
        <p:nvPicPr>
          <p:cNvPr id="7170" name="Picture 2" descr="Página 35 | Desenho de mao de criancas Imagens – Download Grátis no Freepik">
            <a:extLst>
              <a:ext uri="{FF2B5EF4-FFF2-40B4-BE49-F238E27FC236}">
                <a16:creationId xmlns:a16="http://schemas.microsoft.com/office/drawing/2014/main" id="{3F95DE76-7615-8D52-AFB8-6DDD1596A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39" y="5116585"/>
            <a:ext cx="2717284" cy="271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50912" y="992148"/>
            <a:ext cx="9760835" cy="11265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400"/>
              </a:lnSpc>
              <a:buNone/>
            </a:pPr>
            <a:r>
              <a:rPr lang="en-US" sz="3500" dirty="0">
                <a:solidFill>
                  <a:srgbClr val="000000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Plano Municipal de Primeira Infância de Salto (2024)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837724" y="2358033"/>
            <a:ext cx="694400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000"/>
              </a:lnSpc>
              <a:buNone/>
            </a:pPr>
            <a:r>
              <a:rPr lang="en-US" sz="2000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Alinhado</a:t>
            </a:r>
            <a:r>
              <a:rPr lang="en-US" sz="20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às diretrizes nacionais e voltado para a realidade local.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837724" y="3339465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3000"/>
              </a:lnSpc>
              <a:buSzPct val="100000"/>
              <a:buChar char="•"/>
            </a:pPr>
            <a:r>
              <a:rPr lang="en-US" sz="20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Entregue à Câmara Municipal em 2024, seguindo PNPI e Marco Legal da Primeira Infância.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837724" y="4189214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3000"/>
              </a:lnSpc>
              <a:buSzPct val="100000"/>
              <a:buChar char="•"/>
            </a:pPr>
            <a:r>
              <a:rPr lang="en-US" sz="20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Diagnóstico local  em saúde, educação, assistência social e proteção.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837724" y="5038963"/>
            <a:ext cx="6185535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3000"/>
              </a:lnSpc>
              <a:buSzPct val="100000"/>
              <a:buChar char="•"/>
            </a:pPr>
            <a:r>
              <a:rPr lang="en-US" sz="20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Metas claras para ampliação do atendimento em creches, pré-escolas, campanhas de multivacinação, atendimento prioritário,  mobilidade, acessibilidade, formação continuada aos profissionais, ações no esporte, cultura, lazer, defesa social e meio ambiente.</a:t>
            </a:r>
            <a:endParaRPr lang="en-US" sz="2000" dirty="0"/>
          </a:p>
        </p:txBody>
      </p:sp>
      <p:pic>
        <p:nvPicPr>
          <p:cNvPr id="8194" name="Picture 2" descr="Página 4 | Inclusao criancas Imagens – Download Grátis no Freepik">
            <a:extLst>
              <a:ext uri="{FF2B5EF4-FFF2-40B4-BE49-F238E27FC236}">
                <a16:creationId xmlns:a16="http://schemas.microsoft.com/office/drawing/2014/main" id="{3773EC87-95D6-8484-515B-CA4F32F84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793" y="2118717"/>
            <a:ext cx="4848514" cy="552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6047" y="877610"/>
            <a:ext cx="11056620" cy="6353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000000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Plano Municipal para Primeira Infância de Salto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56047" y="1945005"/>
            <a:ext cx="13118306" cy="345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Composto por 4 eixos e está referenciado aos Objetivos do Desenvolvimento Sustentável – ODS: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756047" y="2533769"/>
            <a:ext cx="13118306" cy="345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Font typeface="+mj-lt"/>
              <a:buAutoNum type="arabicPeriod"/>
            </a:pPr>
            <a:r>
              <a:rPr lang="en-US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Garantir as condições para articulação intersetorial dos programas, projetos e ações para o atendimento integral na </a:t>
            </a:r>
            <a:r>
              <a:rPr lang="en-US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primeira</a:t>
            </a:r>
            <a:r>
              <a:rPr lang="en-US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infância</a:t>
            </a:r>
            <a:r>
              <a:rPr lang="en-US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;</a:t>
            </a: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756047" y="2955131"/>
            <a:ext cx="13118306" cy="345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Font typeface="+mj-lt"/>
              <a:buAutoNum type="arabicPeriod" startAt="2"/>
            </a:pPr>
            <a:r>
              <a:rPr lang="en-US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Garantir a todas as crianças na </a:t>
            </a:r>
            <a:r>
              <a:rPr lang="en-US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primeira</a:t>
            </a:r>
            <a:r>
              <a:rPr lang="en-US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infância</a:t>
            </a:r>
            <a:r>
              <a:rPr lang="en-US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educação, cuidados e estímulos que contribuam para seu desenvolvimento integral;</a:t>
            </a: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756047" y="3376493"/>
            <a:ext cx="13118306" cy="345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Font typeface="+mj-lt"/>
              <a:buAutoNum type="arabicPeriod" startAt="3"/>
            </a:pPr>
            <a:r>
              <a:rPr lang="en-US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Garantir a proteção e dar condições para o exercício dos direitos e da cidadania na </a:t>
            </a:r>
            <a:r>
              <a:rPr lang="en-US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primeira</a:t>
            </a:r>
            <a:r>
              <a:rPr lang="en-US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infância</a:t>
            </a:r>
            <a:r>
              <a:rPr lang="en-US" sz="17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;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756047" y="3797856"/>
            <a:ext cx="13118306" cy="345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Font typeface="+mj-lt"/>
              <a:buAutoNum type="arabicPeriod" startAt="4"/>
            </a:pPr>
            <a:r>
              <a:rPr lang="en-US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Garantir o direito à vida, à saúde e à boa nutrição a gestantes e crianças na </a:t>
            </a:r>
            <a:r>
              <a:rPr lang="en-US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primeira</a:t>
            </a:r>
            <a:r>
              <a:rPr lang="en-US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infância</a:t>
            </a:r>
            <a:r>
              <a:rPr lang="en-US" sz="17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</a:t>
            </a:r>
            <a:endParaRPr lang="en-US" sz="17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47" y="4386620"/>
            <a:ext cx="6782437" cy="296525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9963" y="0"/>
            <a:ext cx="5890437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7042" y="2424223"/>
            <a:ext cx="5304035" cy="379582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37724" y="1490960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00000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Detalhes dos Eixos Estratégicos do Plano Municipal</a:t>
            </a:r>
            <a:endParaRPr lang="en-US" sz="4400" dirty="0"/>
          </a:p>
        </p:txBody>
      </p:sp>
      <p:sp>
        <p:nvSpPr>
          <p:cNvPr id="5" name="Text 1"/>
          <p:cNvSpPr/>
          <p:nvPr/>
        </p:nvSpPr>
        <p:spPr>
          <a:xfrm>
            <a:off x="837724" y="4052055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00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Cada eixo estratégico do Plano Municipal é composto pela descrição do eixo, meta, estratégias, prazos e responsáveis . </a:t>
            </a:r>
          </a:p>
          <a:p>
            <a:pPr marL="0" indent="0" algn="just">
              <a:lnSpc>
                <a:spcPts val="300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 integração de todos esses elementos é fundamental para o sucesso do plano.</a:t>
            </a:r>
            <a:endParaRPr lang="en-US" sz="2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2F2F2">
            <a:alpha val="85000"/>
          </a:srgbClr>
        </a:solidFill>
        <a:ln/>
      </a:spPr>
      <a:bodyPr/>
      <a:lstStyle/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2942</TotalTime>
  <Words>1054</Words>
  <Application>Microsoft Office PowerPoint</Application>
  <PresentationFormat>Personalizar</PresentationFormat>
  <Paragraphs>70</Paragraphs>
  <Slides>14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2" baseType="lpstr">
      <vt:lpstr>Arial</vt:lpstr>
      <vt:lpstr>Calibri</vt:lpstr>
      <vt:lpstr>GT-Eesti-Display-Regular-2</vt:lpstr>
      <vt:lpstr>inherit</vt:lpstr>
      <vt:lpstr>Source Sans Pro</vt:lpstr>
      <vt:lpstr>Source Serif Pro Semi Bold</vt:lpstr>
      <vt:lpstr>Wingdings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/>
  <cp:lastModifiedBy>LUCIANE DE ANGELO</cp:lastModifiedBy>
  <cp:revision>17</cp:revision>
  <dcterms:created xsi:type="dcterms:W3CDTF">2025-08-04T00:21:51Z</dcterms:created>
  <dcterms:modified xsi:type="dcterms:W3CDTF">2025-10-20T16:45:56Z</dcterms:modified>
</cp:coreProperties>
</file>