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1" r:id="rId4"/>
    <p:sldId id="272" r:id="rId5"/>
    <p:sldId id="273" r:id="rId6"/>
    <p:sldId id="257" r:id="rId7"/>
    <p:sldId id="258" r:id="rId8"/>
    <p:sldId id="276" r:id="rId9"/>
    <p:sldId id="259" r:id="rId10"/>
    <p:sldId id="261" r:id="rId11"/>
    <p:sldId id="262" r:id="rId12"/>
    <p:sldId id="270" r:id="rId13"/>
    <p:sldId id="263" r:id="rId14"/>
    <p:sldId id="264" r:id="rId15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56A7AF-4449-ABC1-1D79-BA3274BBB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E500EB-1643-5B7B-2B33-33BDCA0188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836E16-768F-81A4-90BC-C2C416DE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930503-7E21-40E0-071C-3D09765D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EA599C-110E-A879-26E0-6463C2B26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14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712458-D5BC-0B72-D105-4DF6DC0DB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FBD134-F449-0EA5-F724-CF06E201A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E41BDE-EF67-F857-D537-7FC35BBD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57BDFF-553E-608C-2380-649D2A72F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FC89E1-A772-45E2-EA68-7E0F76C5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479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770F1B7-E62C-B488-E85B-9032638EA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A5D063-06F3-4F48-F708-B3786F76C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16FDED-9A29-F5F1-5AF3-55A616641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40C469-04C8-7926-F0EC-D6687713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4EF401-49CB-FA10-2602-37000034B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2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BC32EA-8556-781E-083D-9F9A6D02B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46B2C7-E923-6D3A-FD74-ADD37B512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083D2D-806E-60DC-C903-1869FD9D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68375D-2899-3C74-C916-D0DCF128F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07276-4018-4487-23CA-A94E579C0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055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68FE2-5CF4-415A-764F-43DDCF63C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82BD3E4-2B87-4B2A-A5F6-ED51F5F68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12B7FF-82F4-9934-2602-A279E2A63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C5E610-6781-6B98-7F8A-01B9DB5BE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BF435F-6C03-4CA3-6E23-1F0A491F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987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4B12AF-1C65-3160-3522-FCA3F6915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556B63-E1C3-8F30-B0C5-FE6041E6C9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F23AAE3-0B52-1551-D266-7EC9E6798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B457FD-BBC1-02EB-E3CF-ABEE4DB74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A3E5AA-C9CA-AAE8-DF15-B00894ED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18A5E7C-3BB4-CCB0-3324-03E3D6A69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49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0FC314-387F-6D33-221C-81A11E0E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1A77D2-D5BA-C1DE-6DBA-264B43ACE1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59B419-7EB2-8195-72EC-CABAD90C2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6991984-1E24-8339-200A-5000D65F2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EB47A1A-2974-947A-09F6-8577586AD3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0241F57-B656-EE93-8A94-F1D53629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2F782B3-47CB-2964-C802-1BE6074A2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C9D8696-5964-F1F1-5664-8FABFC244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74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E9A48-4CE9-2D73-3E82-06F6BC15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47133C1-023F-4F4D-967C-56CD4DDB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E0BBE5E-08DC-1C0E-17AC-A5FE17781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3F33A47-DB42-6C81-4B5C-DA1F2A821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092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714DE65-93C8-4F10-4227-B6CAAA80C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9178CC-911E-F07B-53EE-4E4D780F8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809C16-0BA9-0E62-1216-3E8F79CA8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81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C3D48D-FF39-D9CE-6724-DB332EB26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663C19-AAF3-7C80-3565-8615AA4A6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DE9B86B-0A28-7307-B029-A0ED7DBBE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154860C-C75F-0FC9-1578-A78EF358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5E1EE2D-6780-AA8D-8DF8-26E527C26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52D9618-D92C-94FE-1ED5-7D8EA6729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91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50AAC9-2B92-7D71-09B3-963EA96FD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AC24887-0BB2-0038-7A0D-7771F49EEF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4FED828-5CD0-F05D-AEE4-53F9DAA80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0D7DE5-EF26-FE82-97E8-8E173A72A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52CDB5-0B17-F234-77BE-0DBFBA3DE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DACC47-C8AE-20B3-4BBB-DC95C3C7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679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D73F48B-7146-C805-93F1-BABB2E578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9F7174-93CC-1ED0-AE75-A4EA5C1B8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D79406-5D77-AC08-34BF-01558DE01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48DEC-1B0E-4C71-9816-4DF4A5DC9FF1}" type="datetimeFigureOut">
              <a:rPr lang="pt-BR" smtClean="0"/>
              <a:t>07/11/2025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7D97D1-B950-7747-DEB3-4B5B77C1D0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9B06E1-59E8-7B12-9E9F-7252C137C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12AF8-BB5A-4908-A399-62FC14A723F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79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jpg">
            <a:extLst>
              <a:ext uri="{FF2B5EF4-FFF2-40B4-BE49-F238E27FC236}">
                <a16:creationId xmlns:a16="http://schemas.microsoft.com/office/drawing/2014/main" id="{4A384DE7-FE37-6B18-58A7-4EC964758DD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336432" y="1820278"/>
            <a:ext cx="8295468" cy="1280160"/>
          </a:xfrm>
          <a:prstGeom prst="rect">
            <a:avLst/>
          </a:prstGeom>
          <a:ln/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8E481257-BC82-0D31-B169-9696111FF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84694"/>
          </a:xfrm>
        </p:spPr>
        <p:txBody>
          <a:bodyPr/>
          <a:lstStyle/>
          <a:p>
            <a:r>
              <a:rPr lang="pt-BR" dirty="0"/>
              <a:t>Prestação de Contas</a:t>
            </a:r>
          </a:p>
          <a:p>
            <a:r>
              <a:rPr lang="pt-BR" dirty="0"/>
              <a:t>Secretaria Municipal de Defesa Social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algn="r"/>
            <a:r>
              <a:rPr lang="pt-BR" dirty="0"/>
              <a:t>Novembro/2025</a:t>
            </a:r>
          </a:p>
        </p:txBody>
      </p:sp>
    </p:spTree>
    <p:extLst>
      <p:ext uri="{BB962C8B-B14F-4D97-AF65-F5344CB8AC3E}">
        <p14:creationId xmlns:p14="http://schemas.microsoft.com/office/powerpoint/2010/main" val="2534421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1E8A09-AB1E-F6A5-9D24-D1373C1A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Sinalização viária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3A7920-7423-D77B-463E-968680AF3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306"/>
            <a:ext cx="10515600" cy="5038569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Metragens de faixas pintadas e avenidas: aproximadamente 2.977,85 m</a:t>
            </a:r>
            <a:r>
              <a:rPr lang="pt-BR" baseline="30000" dirty="0"/>
              <a:t>2</a:t>
            </a:r>
            <a:r>
              <a:rPr lang="pt-BR" dirty="0"/>
              <a:t> pintura viária</a:t>
            </a:r>
          </a:p>
          <a:p>
            <a:endParaRPr lang="pt-BR" dirty="0"/>
          </a:p>
          <a:p>
            <a:r>
              <a:rPr lang="pt-BR" dirty="0"/>
              <a:t>128 m</a:t>
            </a:r>
            <a:r>
              <a:rPr lang="pt-BR" baseline="30000" dirty="0"/>
              <a:t>2</a:t>
            </a:r>
            <a:r>
              <a:rPr lang="pt-BR" dirty="0"/>
              <a:t> colunas implantadas ou substituídas</a:t>
            </a:r>
          </a:p>
          <a:p>
            <a:endParaRPr lang="pt-BR" dirty="0"/>
          </a:p>
          <a:p>
            <a:r>
              <a:rPr lang="pt-BR" dirty="0"/>
              <a:t>47 placas simples (Regulamentação e Advertência)</a:t>
            </a:r>
          </a:p>
          <a:p>
            <a:endParaRPr lang="pt-BR" dirty="0"/>
          </a:p>
          <a:p>
            <a:r>
              <a:rPr lang="pt-BR" dirty="0"/>
              <a:t>28 placas compostas (Zona Azul, Carga e Descarga)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01654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C4F9A5-36B2-0D8D-B6EC-A0BC1048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b="1" dirty="0"/>
              <a:t>Junta Militar</a:t>
            </a:r>
            <a:br>
              <a:rPr lang="pt-BR" b="1" dirty="0"/>
            </a:br>
            <a:r>
              <a:rPr lang="pt-BR" sz="3100" b="1" dirty="0"/>
              <a:t>dados de junho a outubro de 2025</a:t>
            </a:r>
            <a:br>
              <a:rPr lang="pt-BR" sz="3100" b="1" dirty="0"/>
            </a:b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DBBED8-CF07-5644-5EAD-D0F96F0E0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É atendida por Guardas Civis Municipais</a:t>
            </a:r>
          </a:p>
          <a:p>
            <a:r>
              <a:rPr lang="pt-BR" dirty="0"/>
              <a:t>Cerca de 1.495 jovens se alistaram </a:t>
            </a:r>
          </a:p>
          <a:p>
            <a:r>
              <a:rPr lang="pt-BR" dirty="0"/>
              <a:t>Sendo 1.230 já foram dispensados</a:t>
            </a:r>
          </a:p>
          <a:p>
            <a:r>
              <a:rPr lang="pt-BR" dirty="0"/>
              <a:t>Restando 265 jovens que irão passar pela próxima fase no Quartel, onde haverá uma 3ª dispensa, prevista para 12/01/2026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638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9E1E31-7D2C-F0EA-044D-FC1DB2EDA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pt-BR" b="1" dirty="0"/>
              <a:t>Defesa Civil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772C35-EC7E-91CB-9EBA-7E747F50C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4359"/>
            <a:ext cx="10515600" cy="508928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3000" b="1" dirty="0"/>
              <a:t>Dados de junho a outubro de 2025</a:t>
            </a: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93 Ocorrências atendidas</a:t>
            </a:r>
          </a:p>
          <a:p>
            <a:pPr marL="0" lvl="0" indent="0">
              <a:buNone/>
            </a:pPr>
            <a:r>
              <a:rPr lang="pt-B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68</a:t>
            </a: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Incêndios em matas</a:t>
            </a:r>
          </a:p>
          <a:p>
            <a:pPr marL="0" lvl="0" indent="0"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21</a:t>
            </a:r>
            <a:r>
              <a:rPr lang="pt-BR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Vistorias em imóveis</a:t>
            </a:r>
          </a:p>
          <a:p>
            <a:pPr marL="0" lvl="0" indent="0">
              <a:buNone/>
            </a:pPr>
            <a:r>
              <a:rPr lang="pt-BR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02</a:t>
            </a: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remoções de enxame de abelhas  </a:t>
            </a:r>
          </a:p>
          <a:p>
            <a:pPr marL="0" lvl="0" indent="0">
              <a:buNone/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</a:rPr>
              <a:t>Auxiliaram a CSO na poda de cerca de 220 árvores 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 alerta/acompanhamento à ocorrência de fortes chuvas (alertas emitidos pela Defesa Civil Estadual) </a:t>
            </a:r>
          </a:p>
          <a:p>
            <a:pPr marL="0" lvl="0" indent="0">
              <a:buNone/>
            </a:pPr>
            <a:endParaRPr lang="pt-BR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pt-BR" sz="2400" dirty="0"/>
              <a:t>Participação no Plano de Auxílio Mútuo com as principais empresas da cidade </a:t>
            </a:r>
          </a:p>
          <a:p>
            <a:r>
              <a:rPr lang="pt-BR" sz="2400" dirty="0"/>
              <a:t>Trabalho integrado com o Corpo de Bombeiros</a:t>
            </a:r>
          </a:p>
          <a:p>
            <a:r>
              <a:rPr lang="pt-BR" sz="2400" dirty="0"/>
              <a:t>Integração com a Casa Militar de SP</a:t>
            </a:r>
          </a:p>
          <a:p>
            <a:pPr marL="0" lvl="0" indent="0">
              <a:buNone/>
            </a:pPr>
            <a:r>
              <a:rPr lang="pt-BR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7313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9221E-3FEA-2FEB-6244-8C351D26E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Transporte Público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E9FE08-D430-5718-941A-24AECB0B3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O sistema público de transporte conta hoje com 42 ônibus disponíveis, que percorrem 13 linhas, sendo 38 em operação e 4 reservas</a:t>
            </a:r>
          </a:p>
          <a:p>
            <a:endParaRPr lang="pt-BR" dirty="0"/>
          </a:p>
          <a:p>
            <a:r>
              <a:rPr lang="pt-BR" dirty="0"/>
              <a:t>Hoje, temos 524 pontos de ônibus e 231 abrigos</a:t>
            </a:r>
          </a:p>
          <a:p>
            <a:endParaRPr lang="pt-BR" dirty="0"/>
          </a:p>
          <a:p>
            <a:r>
              <a:rPr lang="pt-BR" dirty="0"/>
              <a:t>Em Salto, existem cerca de 180 bairros e os principais bairros não atendidos pelo transporte público são:</a:t>
            </a:r>
          </a:p>
          <a:p>
            <a:r>
              <a:rPr lang="pt-BR" dirty="0" err="1"/>
              <a:t>Smart</a:t>
            </a:r>
            <a:r>
              <a:rPr lang="pt-BR" dirty="0"/>
              <a:t> City</a:t>
            </a:r>
          </a:p>
          <a:p>
            <a:r>
              <a:rPr lang="pt-BR" dirty="0"/>
              <a:t>Novo São Pedro e São Paulo</a:t>
            </a:r>
          </a:p>
          <a:p>
            <a:r>
              <a:rPr lang="pt-BR" dirty="0"/>
              <a:t>Barnabé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9287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3311CFB-E9C5-B61B-5BA3-749D3D8F2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4911"/>
            <a:ext cx="10515600" cy="5572052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                                          </a:t>
            </a:r>
          </a:p>
          <a:p>
            <a:pPr marL="0" indent="0">
              <a:buNone/>
            </a:pPr>
            <a:r>
              <a:rPr lang="pt-BR" dirty="0"/>
              <a:t>                                     </a:t>
            </a:r>
            <a:r>
              <a:rPr lang="pt-BR" sz="4000" dirty="0"/>
              <a:t>Tabela do subsídio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73D87AC4-0B80-EAEC-AB96-09E6B2A52E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15672"/>
              </p:ext>
            </p:extLst>
          </p:nvPr>
        </p:nvGraphicFramePr>
        <p:xfrm>
          <a:off x="1392702" y="2025746"/>
          <a:ext cx="9031458" cy="3758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0486">
                  <a:extLst>
                    <a:ext uri="{9D8B030D-6E8A-4147-A177-3AD203B41FA5}">
                      <a16:colId xmlns:a16="http://schemas.microsoft.com/office/drawing/2014/main" val="2899030139"/>
                    </a:ext>
                  </a:extLst>
                </a:gridCol>
                <a:gridCol w="3010486">
                  <a:extLst>
                    <a:ext uri="{9D8B030D-6E8A-4147-A177-3AD203B41FA5}">
                      <a16:colId xmlns:a16="http://schemas.microsoft.com/office/drawing/2014/main" val="2358072988"/>
                    </a:ext>
                  </a:extLst>
                </a:gridCol>
                <a:gridCol w="3010486">
                  <a:extLst>
                    <a:ext uri="{9D8B030D-6E8A-4147-A177-3AD203B41FA5}">
                      <a16:colId xmlns:a16="http://schemas.microsoft.com/office/drawing/2014/main" val="4080519358"/>
                    </a:ext>
                  </a:extLst>
                </a:gridCol>
              </a:tblGrid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Mês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 custo empresa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Valor pago Prefeitura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301424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Junho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R$ 1.070.798,34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631318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Julho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R$ 1.775.718,26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 999.718,26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65668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Agosto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R$ 1.261.214,27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445617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Setembro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R$ 2.133.895,40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R$ 1.000.000,00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418277"/>
                  </a:ext>
                </a:extLst>
              </a:tr>
              <a:tr h="623668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Outubro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R$ 2.118.506,26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R$ 1.000.000,00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944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690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2ED19-73F1-EDF8-CFFB-932001EB0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00"/>
            <a:ext cx="10515600" cy="1325563"/>
          </a:xfrm>
        </p:spPr>
        <p:txBody>
          <a:bodyPr/>
          <a:lstStyle/>
          <a:p>
            <a:pPr algn="ctr"/>
            <a:r>
              <a:rPr lang="pt-BR" b="1" dirty="0"/>
              <a:t>Guarda Civil Municipal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806D9D-F3A9-937D-916E-1789C6639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1699"/>
            <a:ext cx="10515600" cy="555384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pt-BR" sz="7200" b="1" dirty="0"/>
              <a:t>Dados de junho a outubro de 2025</a:t>
            </a:r>
          </a:p>
          <a:p>
            <a:pPr algn="just"/>
            <a:r>
              <a:rPr lang="pt-BR" sz="8000" dirty="0"/>
              <a:t>No período de junho a outubro a Guarda Civil Municipal elaborou cerca de 2.400 Boletins de Ocorrências, dos quais 129 foram autos de prisão em flagrante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43 Acidentes de trânsito com vítima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34 Acidentes de trânsito sem vítima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13 Acionamento SOS – Botão do Pânico (comércio – área rural)</a:t>
            </a:r>
          </a:p>
          <a:p>
            <a:pPr algn="just">
              <a:lnSpc>
                <a:spcPct val="110000"/>
              </a:lnSpc>
            </a:pPr>
            <a:r>
              <a:rPr lang="pt-BR" sz="8000" dirty="0"/>
              <a:t>163 atendimentos Maria da Penha, abrangendo botão do pânico e atendimento às </a:t>
            </a:r>
            <a:r>
              <a:rPr lang="pt-BR" sz="8000"/>
              <a:t>vitimas mulheres, </a:t>
            </a:r>
            <a:r>
              <a:rPr lang="pt-BR" sz="8000" dirty="0"/>
              <a:t>idosos, crianças e adolescentes)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08 Ameaças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34 Animal em local de risco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02 Apreensão de objeto (narcóticos)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33 Apoio à Ambulância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120 Apoio à Evento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87 Apoio ao Ministério Público</a:t>
            </a:r>
          </a:p>
          <a:p>
            <a:pPr>
              <a:lnSpc>
                <a:spcPct val="110000"/>
              </a:lnSpc>
            </a:pPr>
            <a:r>
              <a:rPr lang="pt-BR" sz="8000" dirty="0"/>
              <a:t>27 Apoio à Polícia Civil</a:t>
            </a:r>
          </a:p>
          <a:p>
            <a:pPr marL="0" indent="0">
              <a:lnSpc>
                <a:spcPct val="110000"/>
              </a:lnSpc>
              <a:buNone/>
            </a:pPr>
            <a:endParaRPr lang="pt-BR" sz="8000" dirty="0"/>
          </a:p>
          <a:p>
            <a:endParaRPr lang="pt-BR" sz="2000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121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3F1DDE-517C-5AF6-039A-018293D95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176"/>
            <a:ext cx="10515600" cy="5064369"/>
          </a:xfrm>
        </p:spPr>
        <p:txBody>
          <a:bodyPr>
            <a:normAutofit/>
          </a:bodyPr>
          <a:lstStyle/>
          <a:p>
            <a:r>
              <a:rPr lang="pt-BR" dirty="0"/>
              <a:t>02 Apoio à Polícia Militar</a:t>
            </a:r>
          </a:p>
          <a:p>
            <a:r>
              <a:rPr lang="pt-BR" dirty="0"/>
              <a:t>29 Apoio ao Judiciário</a:t>
            </a:r>
          </a:p>
          <a:p>
            <a:r>
              <a:rPr lang="pt-BR" dirty="0"/>
              <a:t>805 Averiguações</a:t>
            </a:r>
          </a:p>
          <a:p>
            <a:r>
              <a:rPr lang="pt-BR" dirty="0"/>
              <a:t>175 Averiguações de trânsito</a:t>
            </a:r>
          </a:p>
          <a:p>
            <a:r>
              <a:rPr lang="pt-BR" dirty="0"/>
              <a:t>59 Autos de Infração de trânsito</a:t>
            </a:r>
          </a:p>
          <a:p>
            <a:r>
              <a:rPr lang="pt-BR" dirty="0"/>
              <a:t>06 Ato Lesão</a:t>
            </a:r>
          </a:p>
          <a:p>
            <a:r>
              <a:rPr lang="pt-BR" dirty="0"/>
              <a:t>07 Auto infracional – tráfico de drogas </a:t>
            </a:r>
          </a:p>
          <a:p>
            <a:r>
              <a:rPr lang="pt-BR" dirty="0"/>
              <a:t>46 Captura de procurado</a:t>
            </a:r>
          </a:p>
          <a:p>
            <a:r>
              <a:rPr lang="pt-BR" dirty="0"/>
              <a:t>29 Desinteligência</a:t>
            </a: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B97B73C-4A03-C06A-7041-073FE186CC50}"/>
              </a:ext>
            </a:extLst>
          </p:cNvPr>
          <p:cNvSpPr txBox="1"/>
          <p:nvPr/>
        </p:nvSpPr>
        <p:spPr>
          <a:xfrm>
            <a:off x="3046828" y="518719"/>
            <a:ext cx="6716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latin typeface="+mj-lt"/>
                <a:ea typeface="+mj-ea"/>
                <a:cs typeface="+mj-cs"/>
              </a:rPr>
              <a:t>Guarda Civil Municipal</a:t>
            </a:r>
          </a:p>
        </p:txBody>
      </p:sp>
    </p:spTree>
    <p:extLst>
      <p:ext uri="{BB962C8B-B14F-4D97-AF65-F5344CB8AC3E}">
        <p14:creationId xmlns:p14="http://schemas.microsoft.com/office/powerpoint/2010/main" val="499154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60E9DF-5676-BB8F-AFC8-3EF414845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763699"/>
          </a:xfrm>
        </p:spPr>
        <p:txBody>
          <a:bodyPr>
            <a:normAutofit/>
          </a:bodyPr>
          <a:lstStyle/>
          <a:p>
            <a:r>
              <a:rPr lang="pt-BR" dirty="0"/>
              <a:t>55 Furtos</a:t>
            </a:r>
          </a:p>
          <a:p>
            <a:r>
              <a:rPr lang="pt-BR" dirty="0"/>
              <a:t>12 Localização e apreensão de veículos</a:t>
            </a:r>
          </a:p>
          <a:p>
            <a:r>
              <a:rPr lang="pt-BR" dirty="0"/>
              <a:t>173 Perturbação do sossego público</a:t>
            </a:r>
          </a:p>
          <a:p>
            <a:r>
              <a:rPr lang="pt-BR" dirty="0"/>
              <a:t>03 Posse ou porte de entorpecente</a:t>
            </a:r>
          </a:p>
          <a:p>
            <a:r>
              <a:rPr lang="pt-BR" dirty="0"/>
              <a:t>11 Roubos</a:t>
            </a:r>
          </a:p>
          <a:p>
            <a:r>
              <a:rPr lang="pt-BR" dirty="0"/>
              <a:t>131 Recolhimentos de veículos</a:t>
            </a:r>
          </a:p>
          <a:p>
            <a:r>
              <a:rPr lang="pt-BR" dirty="0"/>
              <a:t>44 Tráfico de drogas</a:t>
            </a:r>
          </a:p>
          <a:p>
            <a:r>
              <a:rPr lang="pt-BR" dirty="0"/>
              <a:t>26 Violência Doméstica</a:t>
            </a:r>
          </a:p>
          <a:p>
            <a:r>
              <a:rPr lang="pt-BR" dirty="0"/>
              <a:t>Participação em reuniões mensais do CONSEG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F5B99C-6076-6F02-3F55-603A18D75B2D}"/>
              </a:ext>
            </a:extLst>
          </p:cNvPr>
          <p:cNvSpPr txBox="1"/>
          <p:nvPr/>
        </p:nvSpPr>
        <p:spPr>
          <a:xfrm>
            <a:off x="3046828" y="518719"/>
            <a:ext cx="67161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latin typeface="+mj-lt"/>
                <a:ea typeface="+mj-ea"/>
                <a:cs typeface="+mj-cs"/>
              </a:rPr>
              <a:t>Guarda Civil Municipal</a:t>
            </a:r>
          </a:p>
        </p:txBody>
      </p:sp>
    </p:spTree>
    <p:extLst>
      <p:ext uri="{BB962C8B-B14F-4D97-AF65-F5344CB8AC3E}">
        <p14:creationId xmlns:p14="http://schemas.microsoft.com/office/powerpoint/2010/main" val="414431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D510F6-A39A-7BAE-1245-DACADBBAF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4400" b="1" dirty="0"/>
              <a:t>Anjos da Vida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1FE5BF-10B2-94C4-F698-B8DC3B91C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769"/>
            <a:ext cx="10515600" cy="475612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265 Palestras com 1.157 crianças – abordando temas como prevenção de acidentes, perigos de jogos e interações </a:t>
            </a:r>
            <a:r>
              <a:rPr lang="pt-BR" i="1" dirty="0"/>
              <a:t>online,</a:t>
            </a:r>
            <a:r>
              <a:rPr lang="pt-BR" dirty="0"/>
              <a:t> </a:t>
            </a:r>
            <a:r>
              <a:rPr lang="pt-BR" i="1" dirty="0"/>
              <a:t>bullying</a:t>
            </a:r>
            <a:r>
              <a:rPr lang="pt-BR" dirty="0"/>
              <a:t>, violência na comunidade escolar, linha de pipa e cerol e acidentes domésticos e emergenciais (</a:t>
            </a:r>
            <a:r>
              <a:rPr lang="pt-BR" dirty="0" err="1"/>
              <a:t>Cemus</a:t>
            </a:r>
            <a:r>
              <a:rPr lang="pt-BR" dirty="0"/>
              <a:t> I,III, IV, V, VI, VII, VIII e IX) – Séries atendidas: 3º e 4º anos</a:t>
            </a:r>
          </a:p>
          <a:p>
            <a:endParaRPr lang="pt-BR" dirty="0"/>
          </a:p>
          <a:p>
            <a:r>
              <a:rPr lang="pt-BR" dirty="0"/>
              <a:t>09 aulas ministradas no curso de requalificação profissional da GCM</a:t>
            </a:r>
          </a:p>
          <a:p>
            <a:endParaRPr lang="pt-BR" dirty="0"/>
          </a:p>
          <a:p>
            <a:pPr algn="just"/>
            <a:r>
              <a:rPr lang="pt-BR" dirty="0"/>
              <a:t>Participação no 85º </a:t>
            </a:r>
            <a:r>
              <a:rPr lang="pt-BR" dirty="0" err="1"/>
              <a:t>Forum</a:t>
            </a:r>
            <a:r>
              <a:rPr lang="pt-BR" dirty="0"/>
              <a:t> de Conselheiros e </a:t>
            </a:r>
            <a:r>
              <a:rPr lang="pt-BR" dirty="0" err="1"/>
              <a:t>Ex-Conselheiros</a:t>
            </a:r>
            <a:r>
              <a:rPr lang="pt-BR" dirty="0"/>
              <a:t> Tutelares na cidade de Americana e participação do 2º encontro sobre TEA (Transtorno do </a:t>
            </a:r>
            <a:r>
              <a:rPr lang="pt-BR" dirty="0" err="1"/>
              <a:t>Expextro</a:t>
            </a:r>
            <a:r>
              <a:rPr lang="pt-BR" dirty="0"/>
              <a:t> Autista)</a:t>
            </a:r>
          </a:p>
        </p:txBody>
      </p:sp>
    </p:spTree>
    <p:extLst>
      <p:ext uri="{BB962C8B-B14F-4D97-AF65-F5344CB8AC3E}">
        <p14:creationId xmlns:p14="http://schemas.microsoft.com/office/powerpoint/2010/main" val="365410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7DFF4-744F-D493-0E4A-A6A353C3C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/>
              <a:t>Departamento Municipal de Trânsito e Transporte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423965-4598-5DF5-459D-D1E1BCDEA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206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/>
              <a:t>Dados de junho a outubro de 2025</a:t>
            </a:r>
          </a:p>
          <a:p>
            <a:pPr marL="0" indent="0" algn="ctr">
              <a:buNone/>
            </a:pPr>
            <a:endParaRPr lang="pt-BR" b="1" dirty="0"/>
          </a:p>
          <a:p>
            <a:r>
              <a:rPr lang="pt-BR" dirty="0"/>
              <a:t>306 cartões de estacionamento de idosos emitidos</a:t>
            </a:r>
          </a:p>
          <a:p>
            <a:r>
              <a:rPr lang="pt-BR" dirty="0"/>
              <a:t>104 cartões de estacionamento de PCD emitidos</a:t>
            </a:r>
          </a:p>
          <a:p>
            <a:r>
              <a:rPr lang="pt-BR" dirty="0"/>
              <a:t> 09 alvarás e 17 vistorias emitidas para Vans</a:t>
            </a:r>
          </a:p>
          <a:p>
            <a:r>
              <a:rPr lang="pt-BR" dirty="0"/>
              <a:t> 22 alvarás e 29 vistorias emitidas para Táxis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3174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763D93-81B6-3F1B-6101-F7BBE7A0D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ZONA AZUL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2CA88E-A2B5-3B30-A46B-EABB08D34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Últimos repasses de créditos do estacionamento rotativo</a:t>
            </a:r>
          </a:p>
          <a:p>
            <a:r>
              <a:rPr lang="pt-BR" dirty="0"/>
              <a:t>Junho         R$ 79.331,06</a:t>
            </a:r>
          </a:p>
          <a:p>
            <a:r>
              <a:rPr lang="pt-BR" dirty="0"/>
              <a:t>Julho          R$ 89.860,17</a:t>
            </a:r>
          </a:p>
          <a:p>
            <a:r>
              <a:rPr lang="pt-BR" dirty="0"/>
              <a:t>Agosto       R$ 88.920,66</a:t>
            </a:r>
          </a:p>
          <a:p>
            <a:r>
              <a:rPr lang="pt-BR" dirty="0"/>
              <a:t>Setembro  R$ 84.904,32</a:t>
            </a:r>
          </a:p>
          <a:p>
            <a:r>
              <a:rPr lang="pt-BR" dirty="0"/>
              <a:t>Outubro    R$ 91.424,61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186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7E598F-E7B7-DDA9-74CE-F733CB758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Multas de trânsito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CAF922-81E9-9721-20F8-3B5DFE4AE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Dados de junho a outubro de 2025</a:t>
            </a:r>
          </a:p>
          <a:p>
            <a:pPr marL="0" indent="0">
              <a:buNone/>
            </a:pPr>
            <a:endParaRPr lang="pt-BR" b="1" dirty="0"/>
          </a:p>
          <a:p>
            <a:r>
              <a:rPr lang="pt-BR" dirty="0"/>
              <a:t>Foram aplicadas 4.735 multas, sendo 2.000 referente a Zona Azul</a:t>
            </a:r>
          </a:p>
          <a:p>
            <a:r>
              <a:rPr lang="pt-BR" dirty="0"/>
              <a:t>As principais autuações depois da zona azul são:</a:t>
            </a:r>
          </a:p>
          <a:p>
            <a:r>
              <a:rPr lang="pt-BR" dirty="0"/>
              <a:t>Avançar sinal vermelho e </a:t>
            </a:r>
          </a:p>
          <a:p>
            <a:r>
              <a:rPr lang="pt-BR" dirty="0"/>
              <a:t>Conduzir veículo utilizando telefone celular</a:t>
            </a:r>
          </a:p>
          <a:p>
            <a:endParaRPr lang="pt-BR" dirty="0"/>
          </a:p>
          <a:p>
            <a:r>
              <a:rPr lang="pt-BR" dirty="0"/>
              <a:t>Essas multas geraram o recolhimento de cerca de  R$ 200.000,00, havendo expectativa de recolhimento de mais cerca de R$ 400.000,00</a:t>
            </a:r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6766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779E9D-82FA-C3F4-667D-B806BD96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275"/>
            <a:ext cx="10515600" cy="1325563"/>
          </a:xfrm>
        </p:spPr>
        <p:txBody>
          <a:bodyPr/>
          <a:lstStyle/>
          <a:p>
            <a:pPr algn="ctr"/>
            <a:r>
              <a:rPr lang="pt-BR" b="1" dirty="0"/>
              <a:t>Carros abandonados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5F2F83-1FEB-48E6-A7F9-B997C9ABC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222"/>
            <a:ext cx="10515600" cy="3657599"/>
          </a:xfrm>
        </p:spPr>
        <p:txBody>
          <a:bodyPr>
            <a:normAutofit/>
          </a:bodyPr>
          <a:lstStyle/>
          <a:p>
            <a:r>
              <a:rPr lang="pt-BR" dirty="0"/>
              <a:t>A recolha de veículos em situação de abandono teve início em 27 de março, sendo que até o momento foram recolhidos 26.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Há muitas denúncias nesse sentido, mas dependemos da pronta atuação e até da colaboração dos pátios e guinchos autorizados pelo  DETRAN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83B2C64-9C74-CF19-3CE4-9CC8FB6896A2}"/>
              </a:ext>
            </a:extLst>
          </p:cNvPr>
          <p:cNvSpPr txBox="1">
            <a:spLocks/>
          </p:cNvSpPr>
          <p:nvPr/>
        </p:nvSpPr>
        <p:spPr>
          <a:xfrm>
            <a:off x="838200" y="31200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BR" b="1" dirty="0"/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18B3E824-1B0C-8EE5-63A6-8D235E2A6783}"/>
              </a:ext>
            </a:extLst>
          </p:cNvPr>
          <p:cNvSpPr txBox="1">
            <a:spLocks/>
          </p:cNvSpPr>
          <p:nvPr/>
        </p:nvSpPr>
        <p:spPr>
          <a:xfrm>
            <a:off x="838200" y="4445610"/>
            <a:ext cx="10515600" cy="1870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89829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775</Words>
  <Application>Microsoft Office PowerPoint</Application>
  <PresentationFormat>Widescreen</PresentationFormat>
  <Paragraphs>137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Apresentação do PowerPoint</vt:lpstr>
      <vt:lpstr>Guarda Civil Municipal</vt:lpstr>
      <vt:lpstr>Apresentação do PowerPoint</vt:lpstr>
      <vt:lpstr>Apresentação do PowerPoint</vt:lpstr>
      <vt:lpstr>Anjos da Vida</vt:lpstr>
      <vt:lpstr>Departamento Municipal de Trânsito e Transporte</vt:lpstr>
      <vt:lpstr>ZONA AZUL </vt:lpstr>
      <vt:lpstr>Multas de trânsito</vt:lpstr>
      <vt:lpstr>Carros abandonados</vt:lpstr>
      <vt:lpstr>Sinalização viária</vt:lpstr>
      <vt:lpstr>Junta Militar dados de junho a outubro de 2025 </vt:lpstr>
      <vt:lpstr>Defesa Civil</vt:lpstr>
      <vt:lpstr>Transporte Público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CINTYA BUZZO</dc:creator>
  <cp:lastModifiedBy>CINTYA BUZZO</cp:lastModifiedBy>
  <cp:revision>118</cp:revision>
  <cp:lastPrinted>2025-11-07T14:30:07Z</cp:lastPrinted>
  <dcterms:created xsi:type="dcterms:W3CDTF">2025-05-26T19:41:21Z</dcterms:created>
  <dcterms:modified xsi:type="dcterms:W3CDTF">2025-11-07T18:56:17Z</dcterms:modified>
</cp:coreProperties>
</file>